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0" r:id="rId2"/>
    <p:sldId id="301" r:id="rId3"/>
    <p:sldId id="302" r:id="rId4"/>
    <p:sldId id="314" r:id="rId5"/>
    <p:sldId id="304" r:id="rId6"/>
    <p:sldId id="306" r:id="rId7"/>
    <p:sldId id="297" r:id="rId8"/>
    <p:sldId id="309" r:id="rId9"/>
    <p:sldId id="276" r:id="rId10"/>
    <p:sldId id="271" r:id="rId11"/>
    <p:sldId id="296" r:id="rId12"/>
    <p:sldId id="316" r:id="rId13"/>
    <p:sldId id="312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FFD85B"/>
    <a:srgbClr val="CCD2D8"/>
    <a:srgbClr val="E8EAED"/>
    <a:srgbClr val="DF56C3"/>
    <a:srgbClr val="ED0F0B"/>
    <a:srgbClr val="156082"/>
    <a:srgbClr val="F0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E14A4-8989-3036-FA93-D322BA95EE77}" v="276" dt="2025-04-13T20:15:13.007"/>
    <p1510:client id="{08B93949-99DB-39B9-113C-4E0B5AA5D947}" v="12" dt="2025-04-14T02:47:48.177"/>
    <p1510:client id="{1019DF10-21B5-E36B-AD1F-4DF017606634}" v="2" dt="2025-04-14T00:00:38.949"/>
    <p1510:client id="{3E46AE49-955E-DC9D-D503-143DF1801EF7}" v="30" dt="2025-04-13T21:21:43.105"/>
    <p1510:client id="{41AF33A0-E5C6-3156-4A9A-EDF550049DF4}" v="861" dt="2025-04-13T20:08:12.389"/>
    <p1510:client id="{4ED01E67-3B22-5ED1-6223-69E27639D8FE}" v="5" dt="2025-04-13T21:02:39.150"/>
    <p1510:client id="{584CF3C9-B6A4-3866-E96F-F4311E5DD81A}" v="234" dt="2025-04-13T22:00:23.463"/>
    <p1510:client id="{761EE110-AD7F-C6EF-7371-F118415B8043}" v="1517" dt="2025-04-14T01:39:14.180"/>
    <p1510:client id="{93A2987F-C078-9692-B1D5-7331722B3BFD}" v="901" dt="2025-04-13T21:00:22.204"/>
    <p1510:client id="{EE1D1479-30C4-033B-2C6E-0DEE49F1C801}" v="558" dt="2025-04-13T19:37:37.2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558976-0989-4A92-BBDF-00A36ADD80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E0A92-DFC4-4E2A-A659-88FF68C0EF1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Total Charges column had 11 missing values, which were replaced </a:t>
          </a:r>
          <a:r>
            <a:rPr lang="en-US" b="0" dirty="0">
              <a:solidFill>
                <a:srgbClr val="000000"/>
              </a:solidFill>
              <a:latin typeface="Aptos"/>
            </a:rPr>
            <a:t>with mean </a:t>
          </a:r>
          <a:r>
            <a:rPr lang="en-US" dirty="0">
              <a:solidFill>
                <a:srgbClr val="000000"/>
              </a:solidFill>
              <a:latin typeface="Aptos"/>
            </a:rPr>
            <a:t>of </a:t>
          </a:r>
          <a:r>
            <a:rPr lang="en-US" b="0" dirty="0">
              <a:solidFill>
                <a:srgbClr val="000000"/>
              </a:solidFill>
              <a:latin typeface="Aptos"/>
            </a:rPr>
            <a:t>the column</a:t>
          </a:r>
          <a:r>
            <a:rPr lang="en-US" dirty="0">
              <a:solidFill>
                <a:srgbClr val="000000"/>
              </a:solidFill>
              <a:latin typeface="Aptos"/>
            </a:rPr>
            <a:t>.</a:t>
          </a:r>
        </a:p>
      </dgm:t>
    </dgm:pt>
    <dgm:pt modelId="{5B6B9A8E-03F2-4D7E-8CAC-1FCC6AD8091B}" type="parTrans" cxnId="{E52A5BAA-57FC-48B6-90D2-A8FA73EDD966}">
      <dgm:prSet/>
      <dgm:spPr/>
      <dgm:t>
        <a:bodyPr/>
        <a:lstStyle/>
        <a:p>
          <a:endParaRPr lang="en-US"/>
        </a:p>
      </dgm:t>
    </dgm:pt>
    <dgm:pt modelId="{B0ED036C-AB56-4662-97B7-A203CFA837B4}" type="sibTrans" cxnId="{E52A5BAA-57FC-48B6-90D2-A8FA73EDD966}">
      <dgm:prSet/>
      <dgm:spPr/>
      <dgm:t>
        <a:bodyPr/>
        <a:lstStyle/>
        <a:p>
          <a:endParaRPr lang="en-US"/>
        </a:p>
      </dgm:t>
    </dgm:pt>
    <dgm:pt modelId="{94037763-DFCA-4FE9-9DB6-E39475977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rgbClr val="000000"/>
              </a:solidFill>
              <a:latin typeface="Aptos"/>
            </a:rPr>
            <a:t>Filtered unwanted columns </a:t>
          </a:r>
          <a:r>
            <a:rPr lang="en-US" b="0" dirty="0">
              <a:latin typeface="Aptos"/>
            </a:rPr>
            <a:t>like </a:t>
          </a:r>
          <a:r>
            <a:rPr lang="en-US" b="0" dirty="0" err="1">
              <a:latin typeface="Aptos"/>
            </a:rPr>
            <a:t>CustomerID</a:t>
          </a:r>
          <a:r>
            <a:rPr lang="en-US" b="0" dirty="0">
              <a:latin typeface="Aptos"/>
            </a:rPr>
            <a:t>.</a:t>
          </a:r>
        </a:p>
      </dgm:t>
    </dgm:pt>
    <dgm:pt modelId="{E554B4E6-6FCA-4DA7-9632-64C8638FCA91}" type="parTrans" cxnId="{135F823B-E14D-49FA-BD30-189E6287B400}">
      <dgm:prSet/>
      <dgm:spPr/>
      <dgm:t>
        <a:bodyPr/>
        <a:lstStyle/>
        <a:p>
          <a:endParaRPr lang="en-US"/>
        </a:p>
      </dgm:t>
    </dgm:pt>
    <dgm:pt modelId="{3DA0998B-5B52-4BF7-96F8-DAC0B17EEFC4}" type="sibTrans" cxnId="{135F823B-E14D-49FA-BD30-189E6287B400}">
      <dgm:prSet/>
      <dgm:spPr/>
      <dgm:t>
        <a:bodyPr/>
        <a:lstStyle/>
        <a:p>
          <a:endParaRPr lang="en-US"/>
        </a:p>
      </dgm:t>
    </dgm:pt>
    <dgm:pt modelId="{B3D4647C-1338-442C-8C6B-F3CC7424FAF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0000"/>
              </a:solidFill>
              <a:latin typeface="Aptos"/>
            </a:rPr>
            <a:t>Balancing the data: Used </a:t>
          </a:r>
          <a:r>
            <a:rPr lang="en-US" b="1" dirty="0">
              <a:solidFill>
                <a:srgbClr val="000000"/>
              </a:solidFill>
              <a:latin typeface="Aptos"/>
            </a:rPr>
            <a:t>SMOTE </a:t>
          </a:r>
          <a:r>
            <a:rPr lang="en-US" dirty="0">
              <a:solidFill>
                <a:srgbClr val="000000"/>
              </a:solidFill>
              <a:latin typeface="Aptos"/>
            </a:rPr>
            <a:t>to oversample the minority class in the target variable</a:t>
          </a:r>
          <a:r>
            <a:rPr lang="en-US" dirty="0">
              <a:latin typeface="Aptos"/>
            </a:rPr>
            <a:t>.</a:t>
          </a:r>
          <a:endParaRPr lang="en-US" dirty="0"/>
        </a:p>
      </dgm:t>
    </dgm:pt>
    <dgm:pt modelId="{21AE42AF-8529-4A8D-8BE3-D177BC0CE8F7}" type="parTrans" cxnId="{3C3D1768-5A02-4922-AA80-7FEA48060A52}">
      <dgm:prSet/>
      <dgm:spPr/>
      <dgm:t>
        <a:bodyPr/>
        <a:lstStyle/>
        <a:p>
          <a:endParaRPr lang="en-US"/>
        </a:p>
      </dgm:t>
    </dgm:pt>
    <dgm:pt modelId="{F427CB9A-4EB7-4EA3-99DD-A776BCDCD597}" type="sibTrans" cxnId="{3C3D1768-5A02-4922-AA80-7FEA48060A52}">
      <dgm:prSet/>
      <dgm:spPr/>
      <dgm:t>
        <a:bodyPr/>
        <a:lstStyle/>
        <a:p>
          <a:endParaRPr lang="en-US"/>
        </a:p>
      </dgm:t>
    </dgm:pt>
    <dgm:pt modelId="{7091B3F4-3E83-4B95-91F2-28F581AF1C1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rgbClr val="000000"/>
              </a:solidFill>
              <a:latin typeface="Aptos"/>
            </a:rPr>
            <a:t>Partitioning: </a:t>
          </a:r>
          <a:r>
            <a:rPr lang="en-US" b="0" dirty="0" err="1">
              <a:solidFill>
                <a:srgbClr val="000000"/>
              </a:solidFill>
              <a:latin typeface="Aptos"/>
            </a:rPr>
            <a:t>Spilit</a:t>
          </a:r>
          <a:r>
            <a:rPr lang="en-US" b="0" dirty="0">
              <a:solidFill>
                <a:srgbClr val="000000"/>
              </a:solidFill>
              <a:latin typeface="Aptos"/>
            </a:rPr>
            <a:t> the data into train and test set. A 70-30 split has been done here. </a:t>
          </a:r>
        </a:p>
      </dgm:t>
    </dgm:pt>
    <dgm:pt modelId="{52AA976E-1DE0-4608-AB06-4068BD266AD6}" type="parTrans" cxnId="{3485E33F-4E38-424A-B2D6-DA6EC2BDF945}">
      <dgm:prSet/>
      <dgm:spPr/>
      <dgm:t>
        <a:bodyPr/>
        <a:lstStyle/>
        <a:p>
          <a:endParaRPr lang="en-US"/>
        </a:p>
      </dgm:t>
    </dgm:pt>
    <dgm:pt modelId="{9E45B8CC-133E-4979-929C-05687AED3934}" type="sibTrans" cxnId="{3485E33F-4E38-424A-B2D6-DA6EC2BDF945}">
      <dgm:prSet/>
      <dgm:spPr/>
      <dgm:t>
        <a:bodyPr/>
        <a:lstStyle/>
        <a:p>
          <a:endParaRPr lang="en-US"/>
        </a:p>
      </dgm:t>
    </dgm:pt>
    <dgm:pt modelId="{E05A72CC-E7AC-417E-B283-7A2E9FFEA27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ptos"/>
            </a:rPr>
            <a:t>Transformation: Cube root transformation on the Total Charges column to reduce skewness</a:t>
          </a:r>
        </a:p>
      </dgm:t>
    </dgm:pt>
    <dgm:pt modelId="{ED5CCF97-4D53-48E6-8962-461A46A79F24}" type="parTrans" cxnId="{9A37CDF1-FAA8-4438-85DF-E1D91EF96941}">
      <dgm:prSet/>
      <dgm:spPr/>
      <dgm:t>
        <a:bodyPr/>
        <a:lstStyle/>
        <a:p>
          <a:endParaRPr lang="en-US"/>
        </a:p>
      </dgm:t>
    </dgm:pt>
    <dgm:pt modelId="{F8743839-77F1-4120-AFFE-A99ECA4D6844}" type="sibTrans" cxnId="{9A37CDF1-FAA8-4438-85DF-E1D91EF96941}">
      <dgm:prSet/>
      <dgm:spPr/>
      <dgm:t>
        <a:bodyPr/>
        <a:lstStyle/>
        <a:p>
          <a:endParaRPr lang="en-US"/>
        </a:p>
      </dgm:t>
    </dgm:pt>
    <dgm:pt modelId="{95FEE14C-5F93-4576-ACF8-8D14A198D681}" type="pres">
      <dgm:prSet presAssocID="{CD558976-0989-4A92-BBDF-00A36ADD80C4}" presName="root" presStyleCnt="0">
        <dgm:presLayoutVars>
          <dgm:dir/>
          <dgm:resizeHandles val="exact"/>
        </dgm:presLayoutVars>
      </dgm:prSet>
      <dgm:spPr/>
    </dgm:pt>
    <dgm:pt modelId="{7A52E0FF-4ECD-4E42-B6C8-1D6DD591FE60}" type="pres">
      <dgm:prSet presAssocID="{6A7E0A92-DFC4-4E2A-A659-88FF68C0EF15}" presName="compNode" presStyleCnt="0"/>
      <dgm:spPr/>
    </dgm:pt>
    <dgm:pt modelId="{380CCEAC-964B-4BC7-AD07-94992AE881FC}" type="pres">
      <dgm:prSet presAssocID="{6A7E0A92-DFC4-4E2A-A659-88FF68C0EF15}" presName="bgRect" presStyleLbl="bgShp" presStyleIdx="0" presStyleCnt="5" custLinFactNeighborX="306" custLinFactNeighborY="-267"/>
      <dgm:spPr/>
    </dgm:pt>
    <dgm:pt modelId="{5A422FCB-D662-4FE6-B699-8AFF5B973C81}" type="pres">
      <dgm:prSet presAssocID="{6A7E0A92-DFC4-4E2A-A659-88FF68C0EF15}" presName="iconRect" presStyleLbl="node1" presStyleIdx="0" presStyleCnt="5" custLinFactNeighborX="5338" custLinFactNeighborY="5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350BC26-19C2-49F3-8917-B4BE5247B84D}" type="pres">
      <dgm:prSet presAssocID="{6A7E0A92-DFC4-4E2A-A659-88FF68C0EF15}" presName="spaceRect" presStyleCnt="0"/>
      <dgm:spPr/>
    </dgm:pt>
    <dgm:pt modelId="{FE1714F2-38A9-421D-B9A8-BB66B2D613AF}" type="pres">
      <dgm:prSet presAssocID="{6A7E0A92-DFC4-4E2A-A659-88FF68C0EF15}" presName="parTx" presStyleLbl="revTx" presStyleIdx="0" presStyleCnt="5">
        <dgm:presLayoutVars>
          <dgm:chMax val="0"/>
          <dgm:chPref val="0"/>
        </dgm:presLayoutVars>
      </dgm:prSet>
      <dgm:spPr/>
    </dgm:pt>
    <dgm:pt modelId="{13A28F00-CE71-477D-8E20-178DC61DACD6}" type="pres">
      <dgm:prSet presAssocID="{B0ED036C-AB56-4662-97B7-A203CFA837B4}" presName="sibTrans" presStyleCnt="0"/>
      <dgm:spPr/>
    </dgm:pt>
    <dgm:pt modelId="{5AEC1314-D87A-43CD-A60F-39188451ACF7}" type="pres">
      <dgm:prSet presAssocID="{94037763-DFCA-4FE9-9DB6-E39475977821}" presName="compNode" presStyleCnt="0"/>
      <dgm:spPr/>
    </dgm:pt>
    <dgm:pt modelId="{A2F2E604-C2D7-4CA4-8011-BB476FF01967}" type="pres">
      <dgm:prSet presAssocID="{94037763-DFCA-4FE9-9DB6-E39475977821}" presName="bgRect" presStyleLbl="bgShp" presStyleIdx="1" presStyleCnt="5"/>
      <dgm:spPr/>
    </dgm:pt>
    <dgm:pt modelId="{58B471EF-4E78-4D3D-A614-388946A38F26}" type="pres">
      <dgm:prSet presAssocID="{94037763-DFCA-4FE9-9DB6-E394759778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B80F6148-8871-46D8-A185-5DE170140AB9}" type="pres">
      <dgm:prSet presAssocID="{94037763-DFCA-4FE9-9DB6-E39475977821}" presName="spaceRect" presStyleCnt="0"/>
      <dgm:spPr/>
    </dgm:pt>
    <dgm:pt modelId="{A0E4E3BB-9CBE-45CC-9673-E050DEA7C44A}" type="pres">
      <dgm:prSet presAssocID="{94037763-DFCA-4FE9-9DB6-E39475977821}" presName="parTx" presStyleLbl="revTx" presStyleIdx="1" presStyleCnt="5">
        <dgm:presLayoutVars>
          <dgm:chMax val="0"/>
          <dgm:chPref val="0"/>
        </dgm:presLayoutVars>
      </dgm:prSet>
      <dgm:spPr/>
    </dgm:pt>
    <dgm:pt modelId="{71F59EE7-90A4-4532-BB1D-1C85C01A50DC}" type="pres">
      <dgm:prSet presAssocID="{3DA0998B-5B52-4BF7-96F8-DAC0B17EEFC4}" presName="sibTrans" presStyleCnt="0"/>
      <dgm:spPr/>
    </dgm:pt>
    <dgm:pt modelId="{72D06862-C832-48CF-9B50-1C4B1B544F6A}" type="pres">
      <dgm:prSet presAssocID="{E05A72CC-E7AC-417E-B283-7A2E9FFEA27D}" presName="compNode" presStyleCnt="0"/>
      <dgm:spPr/>
    </dgm:pt>
    <dgm:pt modelId="{A31E4FDA-4E3C-40EE-8E13-15FB65A2AC40}" type="pres">
      <dgm:prSet presAssocID="{E05A72CC-E7AC-417E-B283-7A2E9FFEA27D}" presName="bgRect" presStyleLbl="bgShp" presStyleIdx="2" presStyleCnt="5"/>
      <dgm:spPr/>
    </dgm:pt>
    <dgm:pt modelId="{54ECC8B9-1C69-4C38-B664-2BEC50B1D0AD}" type="pres">
      <dgm:prSet presAssocID="{E05A72CC-E7AC-417E-B283-7A2E9FFEA27D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FB038E3A-6E2D-46CB-B8AF-F3565625E1FA}" type="pres">
      <dgm:prSet presAssocID="{E05A72CC-E7AC-417E-B283-7A2E9FFEA27D}" presName="spaceRect" presStyleCnt="0"/>
      <dgm:spPr/>
    </dgm:pt>
    <dgm:pt modelId="{A99E3159-F915-42D1-8EBC-7499605AB9E6}" type="pres">
      <dgm:prSet presAssocID="{E05A72CC-E7AC-417E-B283-7A2E9FFEA27D}" presName="parTx" presStyleLbl="revTx" presStyleIdx="2" presStyleCnt="5">
        <dgm:presLayoutVars>
          <dgm:chMax val="0"/>
          <dgm:chPref val="0"/>
        </dgm:presLayoutVars>
      </dgm:prSet>
      <dgm:spPr/>
    </dgm:pt>
    <dgm:pt modelId="{43AAF435-C1C6-48EE-BBA9-701C7E70135B}" type="pres">
      <dgm:prSet presAssocID="{F8743839-77F1-4120-AFFE-A99ECA4D6844}" presName="sibTrans" presStyleCnt="0"/>
      <dgm:spPr/>
    </dgm:pt>
    <dgm:pt modelId="{CC06602D-9034-4835-B7FD-80DA694410AC}" type="pres">
      <dgm:prSet presAssocID="{B3D4647C-1338-442C-8C6B-F3CC7424FAFE}" presName="compNode" presStyleCnt="0"/>
      <dgm:spPr/>
    </dgm:pt>
    <dgm:pt modelId="{85F473F1-1E88-41C7-B2AB-83F54F59FE16}" type="pres">
      <dgm:prSet presAssocID="{B3D4647C-1338-442C-8C6B-F3CC7424FAFE}" presName="bgRect" presStyleLbl="bgShp" presStyleIdx="3" presStyleCnt="5"/>
      <dgm:spPr/>
    </dgm:pt>
    <dgm:pt modelId="{B3FAC270-5270-4052-9EEB-E7F355DFC825}" type="pres">
      <dgm:prSet presAssocID="{B3D4647C-1338-442C-8C6B-F3CC7424FA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3AC853DD-1099-4817-9A02-6AFD794C020C}" type="pres">
      <dgm:prSet presAssocID="{B3D4647C-1338-442C-8C6B-F3CC7424FAFE}" presName="spaceRect" presStyleCnt="0"/>
      <dgm:spPr/>
    </dgm:pt>
    <dgm:pt modelId="{E049ECB1-6D99-4732-B672-F0897D7E4093}" type="pres">
      <dgm:prSet presAssocID="{B3D4647C-1338-442C-8C6B-F3CC7424FAFE}" presName="parTx" presStyleLbl="revTx" presStyleIdx="3" presStyleCnt="5">
        <dgm:presLayoutVars>
          <dgm:chMax val="0"/>
          <dgm:chPref val="0"/>
        </dgm:presLayoutVars>
      </dgm:prSet>
      <dgm:spPr/>
    </dgm:pt>
    <dgm:pt modelId="{B60BB64E-38C7-4513-913D-732CC6B55554}" type="pres">
      <dgm:prSet presAssocID="{F427CB9A-4EB7-4EA3-99DD-A776BCDCD597}" presName="sibTrans" presStyleCnt="0"/>
      <dgm:spPr/>
    </dgm:pt>
    <dgm:pt modelId="{069FCCF6-58BC-4717-BF4F-17F9591330DA}" type="pres">
      <dgm:prSet presAssocID="{7091B3F4-3E83-4B95-91F2-28F581AF1C19}" presName="compNode" presStyleCnt="0"/>
      <dgm:spPr/>
    </dgm:pt>
    <dgm:pt modelId="{CE9FA0A0-60C9-4B30-B343-0E723588D954}" type="pres">
      <dgm:prSet presAssocID="{7091B3F4-3E83-4B95-91F2-28F581AF1C19}" presName="bgRect" presStyleLbl="bgShp" presStyleIdx="4" presStyleCnt="5"/>
      <dgm:spPr/>
    </dgm:pt>
    <dgm:pt modelId="{7D8A0020-4064-424F-9532-30CD3A71402E}" type="pres">
      <dgm:prSet presAssocID="{7091B3F4-3E83-4B95-91F2-28F581AF1C1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quisition with solid fill"/>
        </a:ext>
      </dgm:extLst>
    </dgm:pt>
    <dgm:pt modelId="{E2844F81-4C98-43C5-A145-14032CC5DE34}" type="pres">
      <dgm:prSet presAssocID="{7091B3F4-3E83-4B95-91F2-28F581AF1C19}" presName="spaceRect" presStyleCnt="0"/>
      <dgm:spPr/>
    </dgm:pt>
    <dgm:pt modelId="{9AE74EF0-D247-4C2B-86E3-B3021C79A6B1}" type="pres">
      <dgm:prSet presAssocID="{7091B3F4-3E83-4B95-91F2-28F581AF1C1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2ADC31D-79BF-4A76-AA19-A0F79EB8A6CF}" type="presOf" srcId="{E05A72CC-E7AC-417E-B283-7A2E9FFEA27D}" destId="{A99E3159-F915-42D1-8EBC-7499605AB9E6}" srcOrd="0" destOrd="0" presId="urn:microsoft.com/office/officeart/2018/2/layout/IconVerticalSolidList"/>
    <dgm:cxn modelId="{135F823B-E14D-49FA-BD30-189E6287B400}" srcId="{CD558976-0989-4A92-BBDF-00A36ADD80C4}" destId="{94037763-DFCA-4FE9-9DB6-E39475977821}" srcOrd="1" destOrd="0" parTransId="{E554B4E6-6FCA-4DA7-9632-64C8638FCA91}" sibTransId="{3DA0998B-5B52-4BF7-96F8-DAC0B17EEFC4}"/>
    <dgm:cxn modelId="{3485E33F-4E38-424A-B2D6-DA6EC2BDF945}" srcId="{CD558976-0989-4A92-BBDF-00A36ADD80C4}" destId="{7091B3F4-3E83-4B95-91F2-28F581AF1C19}" srcOrd="4" destOrd="0" parTransId="{52AA976E-1DE0-4608-AB06-4068BD266AD6}" sibTransId="{9E45B8CC-133E-4979-929C-05687AED3934}"/>
    <dgm:cxn modelId="{3C3D1768-5A02-4922-AA80-7FEA48060A52}" srcId="{CD558976-0989-4A92-BBDF-00A36ADD80C4}" destId="{B3D4647C-1338-442C-8C6B-F3CC7424FAFE}" srcOrd="3" destOrd="0" parTransId="{21AE42AF-8529-4A8D-8BE3-D177BC0CE8F7}" sibTransId="{F427CB9A-4EB7-4EA3-99DD-A776BCDCD597}"/>
    <dgm:cxn modelId="{A1484082-D77B-4A78-975B-E17E74301784}" type="presOf" srcId="{94037763-DFCA-4FE9-9DB6-E39475977821}" destId="{A0E4E3BB-9CBE-45CC-9673-E050DEA7C44A}" srcOrd="0" destOrd="0" presId="urn:microsoft.com/office/officeart/2018/2/layout/IconVerticalSolidList"/>
    <dgm:cxn modelId="{4B99AF90-EA28-4C44-8EEB-A4449B24FB36}" type="presOf" srcId="{6A7E0A92-DFC4-4E2A-A659-88FF68C0EF15}" destId="{FE1714F2-38A9-421D-B9A8-BB66B2D613AF}" srcOrd="0" destOrd="0" presId="urn:microsoft.com/office/officeart/2018/2/layout/IconVerticalSolidList"/>
    <dgm:cxn modelId="{E52A5BAA-57FC-48B6-90D2-A8FA73EDD966}" srcId="{CD558976-0989-4A92-BBDF-00A36ADD80C4}" destId="{6A7E0A92-DFC4-4E2A-A659-88FF68C0EF15}" srcOrd="0" destOrd="0" parTransId="{5B6B9A8E-03F2-4D7E-8CAC-1FCC6AD8091B}" sibTransId="{B0ED036C-AB56-4662-97B7-A203CFA837B4}"/>
    <dgm:cxn modelId="{90E127AC-1A70-402B-A2F2-ABF002F1338A}" type="presOf" srcId="{CD558976-0989-4A92-BBDF-00A36ADD80C4}" destId="{95FEE14C-5F93-4576-ACF8-8D14A198D681}" srcOrd="0" destOrd="0" presId="urn:microsoft.com/office/officeart/2018/2/layout/IconVerticalSolidList"/>
    <dgm:cxn modelId="{A9E49CC4-2453-4AE9-85DE-4E067D22C6DD}" type="presOf" srcId="{7091B3F4-3E83-4B95-91F2-28F581AF1C19}" destId="{9AE74EF0-D247-4C2B-86E3-B3021C79A6B1}" srcOrd="0" destOrd="0" presId="urn:microsoft.com/office/officeart/2018/2/layout/IconVerticalSolidList"/>
    <dgm:cxn modelId="{6D3675DF-FD66-4F83-B903-CDA605F5696F}" type="presOf" srcId="{B3D4647C-1338-442C-8C6B-F3CC7424FAFE}" destId="{E049ECB1-6D99-4732-B672-F0897D7E4093}" srcOrd="0" destOrd="0" presId="urn:microsoft.com/office/officeart/2018/2/layout/IconVerticalSolidList"/>
    <dgm:cxn modelId="{9A37CDF1-FAA8-4438-85DF-E1D91EF96941}" srcId="{CD558976-0989-4A92-BBDF-00A36ADD80C4}" destId="{E05A72CC-E7AC-417E-B283-7A2E9FFEA27D}" srcOrd="2" destOrd="0" parTransId="{ED5CCF97-4D53-48E6-8962-461A46A79F24}" sibTransId="{F8743839-77F1-4120-AFFE-A99ECA4D6844}"/>
    <dgm:cxn modelId="{FCA67C64-D622-4BC0-B747-EF6787443C3C}" type="presParOf" srcId="{95FEE14C-5F93-4576-ACF8-8D14A198D681}" destId="{7A52E0FF-4ECD-4E42-B6C8-1D6DD591FE60}" srcOrd="0" destOrd="0" presId="urn:microsoft.com/office/officeart/2018/2/layout/IconVerticalSolidList"/>
    <dgm:cxn modelId="{770102C7-C8BC-4370-A9F6-E736D74D556E}" type="presParOf" srcId="{7A52E0FF-4ECD-4E42-B6C8-1D6DD591FE60}" destId="{380CCEAC-964B-4BC7-AD07-94992AE881FC}" srcOrd="0" destOrd="0" presId="urn:microsoft.com/office/officeart/2018/2/layout/IconVerticalSolidList"/>
    <dgm:cxn modelId="{495C6470-D088-45F5-A3FA-16E795200516}" type="presParOf" srcId="{7A52E0FF-4ECD-4E42-B6C8-1D6DD591FE60}" destId="{5A422FCB-D662-4FE6-B699-8AFF5B973C81}" srcOrd="1" destOrd="0" presId="urn:microsoft.com/office/officeart/2018/2/layout/IconVerticalSolidList"/>
    <dgm:cxn modelId="{F00D318E-652F-4F04-99A6-769DA17B9229}" type="presParOf" srcId="{7A52E0FF-4ECD-4E42-B6C8-1D6DD591FE60}" destId="{F350BC26-19C2-49F3-8917-B4BE5247B84D}" srcOrd="2" destOrd="0" presId="urn:microsoft.com/office/officeart/2018/2/layout/IconVerticalSolidList"/>
    <dgm:cxn modelId="{8FEA80DD-D2B1-4DE5-9300-6EF36F732B58}" type="presParOf" srcId="{7A52E0FF-4ECD-4E42-B6C8-1D6DD591FE60}" destId="{FE1714F2-38A9-421D-B9A8-BB66B2D613AF}" srcOrd="3" destOrd="0" presId="urn:microsoft.com/office/officeart/2018/2/layout/IconVerticalSolidList"/>
    <dgm:cxn modelId="{DE4F13AC-3553-473F-963B-C67D3DECC4CD}" type="presParOf" srcId="{95FEE14C-5F93-4576-ACF8-8D14A198D681}" destId="{13A28F00-CE71-477D-8E20-178DC61DACD6}" srcOrd="1" destOrd="0" presId="urn:microsoft.com/office/officeart/2018/2/layout/IconVerticalSolidList"/>
    <dgm:cxn modelId="{DDB17DED-8E23-4B64-A162-734C2A9E5B67}" type="presParOf" srcId="{95FEE14C-5F93-4576-ACF8-8D14A198D681}" destId="{5AEC1314-D87A-43CD-A60F-39188451ACF7}" srcOrd="2" destOrd="0" presId="urn:microsoft.com/office/officeart/2018/2/layout/IconVerticalSolidList"/>
    <dgm:cxn modelId="{A3192078-8205-4077-A0DD-8FC35116A958}" type="presParOf" srcId="{5AEC1314-D87A-43CD-A60F-39188451ACF7}" destId="{A2F2E604-C2D7-4CA4-8011-BB476FF01967}" srcOrd="0" destOrd="0" presId="urn:microsoft.com/office/officeart/2018/2/layout/IconVerticalSolidList"/>
    <dgm:cxn modelId="{FF228172-FC61-43BC-AF24-846D45EF9D8C}" type="presParOf" srcId="{5AEC1314-D87A-43CD-A60F-39188451ACF7}" destId="{58B471EF-4E78-4D3D-A614-388946A38F26}" srcOrd="1" destOrd="0" presId="urn:microsoft.com/office/officeart/2018/2/layout/IconVerticalSolidList"/>
    <dgm:cxn modelId="{2499E017-D813-4FF3-B692-BAE8E1F4C37A}" type="presParOf" srcId="{5AEC1314-D87A-43CD-A60F-39188451ACF7}" destId="{B80F6148-8871-46D8-A185-5DE170140AB9}" srcOrd="2" destOrd="0" presId="urn:microsoft.com/office/officeart/2018/2/layout/IconVerticalSolidList"/>
    <dgm:cxn modelId="{937C0A77-1351-4FF6-B8C6-E65B1566E8D7}" type="presParOf" srcId="{5AEC1314-D87A-43CD-A60F-39188451ACF7}" destId="{A0E4E3BB-9CBE-45CC-9673-E050DEA7C44A}" srcOrd="3" destOrd="0" presId="urn:microsoft.com/office/officeart/2018/2/layout/IconVerticalSolidList"/>
    <dgm:cxn modelId="{DC4FC248-CBBC-4779-BE86-4FE3EC440463}" type="presParOf" srcId="{95FEE14C-5F93-4576-ACF8-8D14A198D681}" destId="{71F59EE7-90A4-4532-BB1D-1C85C01A50DC}" srcOrd="3" destOrd="0" presId="urn:microsoft.com/office/officeart/2018/2/layout/IconVerticalSolidList"/>
    <dgm:cxn modelId="{F91B8A58-4806-42A6-B98D-36A77B08BD9F}" type="presParOf" srcId="{95FEE14C-5F93-4576-ACF8-8D14A198D681}" destId="{72D06862-C832-48CF-9B50-1C4B1B544F6A}" srcOrd="4" destOrd="0" presId="urn:microsoft.com/office/officeart/2018/2/layout/IconVerticalSolidList"/>
    <dgm:cxn modelId="{894F2D45-9504-4DB0-98BB-84EB10EE4EFB}" type="presParOf" srcId="{72D06862-C832-48CF-9B50-1C4B1B544F6A}" destId="{A31E4FDA-4E3C-40EE-8E13-15FB65A2AC40}" srcOrd="0" destOrd="0" presId="urn:microsoft.com/office/officeart/2018/2/layout/IconVerticalSolidList"/>
    <dgm:cxn modelId="{1C547FF6-B0CC-4C5E-AB98-47165DD1B714}" type="presParOf" srcId="{72D06862-C832-48CF-9B50-1C4B1B544F6A}" destId="{54ECC8B9-1C69-4C38-B664-2BEC50B1D0AD}" srcOrd="1" destOrd="0" presId="urn:microsoft.com/office/officeart/2018/2/layout/IconVerticalSolidList"/>
    <dgm:cxn modelId="{14E53331-C239-4D8B-83BD-ABD78F57E9A5}" type="presParOf" srcId="{72D06862-C832-48CF-9B50-1C4B1B544F6A}" destId="{FB038E3A-6E2D-46CB-B8AF-F3565625E1FA}" srcOrd="2" destOrd="0" presId="urn:microsoft.com/office/officeart/2018/2/layout/IconVerticalSolidList"/>
    <dgm:cxn modelId="{EFC93CD1-C464-455D-8BDF-35DBB38C602E}" type="presParOf" srcId="{72D06862-C832-48CF-9B50-1C4B1B544F6A}" destId="{A99E3159-F915-42D1-8EBC-7499605AB9E6}" srcOrd="3" destOrd="0" presId="urn:microsoft.com/office/officeart/2018/2/layout/IconVerticalSolidList"/>
    <dgm:cxn modelId="{55946F20-8B62-4617-9686-B71948D77865}" type="presParOf" srcId="{95FEE14C-5F93-4576-ACF8-8D14A198D681}" destId="{43AAF435-C1C6-48EE-BBA9-701C7E70135B}" srcOrd="5" destOrd="0" presId="urn:microsoft.com/office/officeart/2018/2/layout/IconVerticalSolidList"/>
    <dgm:cxn modelId="{230A0BD0-3597-44CE-8284-712034B59604}" type="presParOf" srcId="{95FEE14C-5F93-4576-ACF8-8D14A198D681}" destId="{CC06602D-9034-4835-B7FD-80DA694410AC}" srcOrd="6" destOrd="0" presId="urn:microsoft.com/office/officeart/2018/2/layout/IconVerticalSolidList"/>
    <dgm:cxn modelId="{90452C23-6EEF-4321-A58D-C17CD3A4B14C}" type="presParOf" srcId="{CC06602D-9034-4835-B7FD-80DA694410AC}" destId="{85F473F1-1E88-41C7-B2AB-83F54F59FE16}" srcOrd="0" destOrd="0" presId="urn:microsoft.com/office/officeart/2018/2/layout/IconVerticalSolidList"/>
    <dgm:cxn modelId="{63AEFF49-5299-4299-8DB1-01C7A7573315}" type="presParOf" srcId="{CC06602D-9034-4835-B7FD-80DA694410AC}" destId="{B3FAC270-5270-4052-9EEB-E7F355DFC825}" srcOrd="1" destOrd="0" presId="urn:microsoft.com/office/officeart/2018/2/layout/IconVerticalSolidList"/>
    <dgm:cxn modelId="{2A574B1D-C07B-498F-8452-CA6B046B7311}" type="presParOf" srcId="{CC06602D-9034-4835-B7FD-80DA694410AC}" destId="{3AC853DD-1099-4817-9A02-6AFD794C020C}" srcOrd="2" destOrd="0" presId="urn:microsoft.com/office/officeart/2018/2/layout/IconVerticalSolidList"/>
    <dgm:cxn modelId="{3DF2F31F-61EE-435B-9B0F-67729C8820E6}" type="presParOf" srcId="{CC06602D-9034-4835-B7FD-80DA694410AC}" destId="{E049ECB1-6D99-4732-B672-F0897D7E4093}" srcOrd="3" destOrd="0" presId="urn:microsoft.com/office/officeart/2018/2/layout/IconVerticalSolidList"/>
    <dgm:cxn modelId="{447BBDF1-9CD7-4F48-B57C-D2048ADD7B5C}" type="presParOf" srcId="{95FEE14C-5F93-4576-ACF8-8D14A198D681}" destId="{B60BB64E-38C7-4513-913D-732CC6B55554}" srcOrd="7" destOrd="0" presId="urn:microsoft.com/office/officeart/2018/2/layout/IconVerticalSolidList"/>
    <dgm:cxn modelId="{B787B4BE-9370-475D-9E19-70C32D38596F}" type="presParOf" srcId="{95FEE14C-5F93-4576-ACF8-8D14A198D681}" destId="{069FCCF6-58BC-4717-BF4F-17F9591330DA}" srcOrd="8" destOrd="0" presId="urn:microsoft.com/office/officeart/2018/2/layout/IconVerticalSolidList"/>
    <dgm:cxn modelId="{3D73D199-D4C8-4E98-A9DB-8E3E28A63E24}" type="presParOf" srcId="{069FCCF6-58BC-4717-BF4F-17F9591330DA}" destId="{CE9FA0A0-60C9-4B30-B343-0E723588D954}" srcOrd="0" destOrd="0" presId="urn:microsoft.com/office/officeart/2018/2/layout/IconVerticalSolidList"/>
    <dgm:cxn modelId="{5A00B976-AD31-47AC-A585-9C1F5D4011B9}" type="presParOf" srcId="{069FCCF6-58BC-4717-BF4F-17F9591330DA}" destId="{7D8A0020-4064-424F-9532-30CD3A71402E}" srcOrd="1" destOrd="0" presId="urn:microsoft.com/office/officeart/2018/2/layout/IconVerticalSolidList"/>
    <dgm:cxn modelId="{89CD7FCD-213F-4146-8A98-DEBC68A58BFB}" type="presParOf" srcId="{069FCCF6-58BC-4717-BF4F-17F9591330DA}" destId="{E2844F81-4C98-43C5-A145-14032CC5DE34}" srcOrd="2" destOrd="0" presId="urn:microsoft.com/office/officeart/2018/2/layout/IconVerticalSolidList"/>
    <dgm:cxn modelId="{4D4A929C-6C70-4C07-855D-A7C71D5543B8}" type="presParOf" srcId="{069FCCF6-58BC-4717-BF4F-17F9591330DA}" destId="{9AE74EF0-D247-4C2B-86E3-B3021C79A6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58976-0989-4A92-BBDF-00A36ADD80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E0A92-DFC4-4E2A-A659-88FF68C0EF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After filtering of missing values, the Yes/No columns are Label encoded (0/1) using the </a:t>
          </a:r>
          <a:r>
            <a:rPr lang="en-US" b="1" dirty="0"/>
            <a:t>Category to Number node</a:t>
          </a:r>
          <a:r>
            <a:rPr lang="en-US" dirty="0"/>
            <a:t>.</a:t>
          </a:r>
        </a:p>
      </dgm:t>
    </dgm:pt>
    <dgm:pt modelId="{5B6B9A8E-03F2-4D7E-8CAC-1FCC6AD8091B}" type="parTrans" cxnId="{E52A5BAA-57FC-48B6-90D2-A8FA73EDD966}">
      <dgm:prSet/>
      <dgm:spPr/>
      <dgm:t>
        <a:bodyPr/>
        <a:lstStyle/>
        <a:p>
          <a:endParaRPr lang="en-US"/>
        </a:p>
      </dgm:t>
    </dgm:pt>
    <dgm:pt modelId="{B0ED036C-AB56-4662-97B7-A203CFA837B4}" type="sibTrans" cxnId="{E52A5BAA-57FC-48B6-90D2-A8FA73EDD966}">
      <dgm:prSet/>
      <dgm:spPr/>
      <dgm:t>
        <a:bodyPr/>
        <a:lstStyle/>
        <a:p>
          <a:endParaRPr lang="en-US"/>
        </a:p>
      </dgm:t>
    </dgm:pt>
    <dgm:pt modelId="{94037763-DFCA-4FE9-9DB6-E39475977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encode columns with more than two categories, the One-hot encoding method was executed using the </a:t>
          </a:r>
          <a:r>
            <a:rPr lang="en-US" b="1" dirty="0"/>
            <a:t>One to Many node.</a:t>
          </a:r>
          <a:endParaRPr lang="en-US" dirty="0"/>
        </a:p>
      </dgm:t>
    </dgm:pt>
    <dgm:pt modelId="{E554B4E6-6FCA-4DA7-9632-64C8638FCA91}" type="parTrans" cxnId="{135F823B-E14D-49FA-BD30-189E6287B400}">
      <dgm:prSet/>
      <dgm:spPr/>
      <dgm:t>
        <a:bodyPr/>
        <a:lstStyle/>
        <a:p>
          <a:endParaRPr lang="en-US"/>
        </a:p>
      </dgm:t>
    </dgm:pt>
    <dgm:pt modelId="{3DA0998B-5B52-4BF7-96F8-DAC0B17EEFC4}" type="sibTrans" cxnId="{135F823B-E14D-49FA-BD30-189E6287B400}">
      <dgm:prSet/>
      <dgm:spPr/>
      <dgm:t>
        <a:bodyPr/>
        <a:lstStyle/>
        <a:p>
          <a:endParaRPr lang="en-US"/>
        </a:p>
      </dgm:t>
    </dgm:pt>
    <dgm:pt modelId="{B3D4647C-1338-442C-8C6B-F3CC7424F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b="1" dirty="0"/>
            <a:t>Math Formula node </a:t>
          </a:r>
          <a:r>
            <a:rPr lang="en-US" b="0" dirty="0"/>
            <a:t>was used </a:t>
          </a:r>
          <a:r>
            <a:rPr lang="en-US" dirty="0"/>
            <a:t>to create a new numerical column called 'Tenure to Total Ratio'.</a:t>
          </a:r>
        </a:p>
      </dgm:t>
    </dgm:pt>
    <dgm:pt modelId="{21AE42AF-8529-4A8D-8BE3-D177BC0CE8F7}" type="parTrans" cxnId="{3C3D1768-5A02-4922-AA80-7FEA48060A52}">
      <dgm:prSet/>
      <dgm:spPr/>
      <dgm:t>
        <a:bodyPr/>
        <a:lstStyle/>
        <a:p>
          <a:endParaRPr lang="en-US"/>
        </a:p>
      </dgm:t>
    </dgm:pt>
    <dgm:pt modelId="{F427CB9A-4EB7-4EA3-99DD-A776BCDCD597}" type="sibTrans" cxnId="{3C3D1768-5A02-4922-AA80-7FEA48060A52}">
      <dgm:prSet/>
      <dgm:spPr/>
      <dgm:t>
        <a:bodyPr/>
        <a:lstStyle/>
        <a:p>
          <a:endParaRPr lang="en-US"/>
        </a:p>
      </dgm:t>
    </dgm:pt>
    <dgm:pt modelId="{6631BC31-2D5A-417B-B97D-9D51276001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Lastly, to avoid bias while training of the ML models, we normalize the data using the Z-scorer method by deploying the </a:t>
          </a:r>
          <a:r>
            <a:rPr lang="en-US" b="1"/>
            <a:t>Normalizer node.</a:t>
          </a:r>
          <a:endParaRPr lang="en-US"/>
        </a:p>
      </dgm:t>
    </dgm:pt>
    <dgm:pt modelId="{59B0D972-A1A7-4280-99D2-404497AA0085}" type="parTrans" cxnId="{CABB1CB0-FD3B-4D28-B060-F49E8412696A}">
      <dgm:prSet/>
      <dgm:spPr/>
      <dgm:t>
        <a:bodyPr/>
        <a:lstStyle/>
        <a:p>
          <a:endParaRPr lang="en-US"/>
        </a:p>
      </dgm:t>
    </dgm:pt>
    <dgm:pt modelId="{2ECF7365-76E4-4B77-891B-FC7F2D843140}" type="sibTrans" cxnId="{CABB1CB0-FD3B-4D28-B060-F49E8412696A}">
      <dgm:prSet/>
      <dgm:spPr/>
      <dgm:t>
        <a:bodyPr/>
        <a:lstStyle/>
        <a:p>
          <a:endParaRPr lang="en-US"/>
        </a:p>
      </dgm:t>
    </dgm:pt>
    <dgm:pt modelId="{95FEE14C-5F93-4576-ACF8-8D14A198D681}" type="pres">
      <dgm:prSet presAssocID="{CD558976-0989-4A92-BBDF-00A36ADD80C4}" presName="root" presStyleCnt="0">
        <dgm:presLayoutVars>
          <dgm:dir/>
          <dgm:resizeHandles val="exact"/>
        </dgm:presLayoutVars>
      </dgm:prSet>
      <dgm:spPr/>
    </dgm:pt>
    <dgm:pt modelId="{7A52E0FF-4ECD-4E42-B6C8-1D6DD591FE60}" type="pres">
      <dgm:prSet presAssocID="{6A7E0A92-DFC4-4E2A-A659-88FF68C0EF15}" presName="compNode" presStyleCnt="0"/>
      <dgm:spPr/>
    </dgm:pt>
    <dgm:pt modelId="{380CCEAC-964B-4BC7-AD07-94992AE881FC}" type="pres">
      <dgm:prSet presAssocID="{6A7E0A92-DFC4-4E2A-A659-88FF68C0EF15}" presName="bgRect" presStyleLbl="bgShp" presStyleIdx="0" presStyleCnt="4" custLinFactNeighborX="-85" custLinFactNeighborY="-197"/>
      <dgm:spPr/>
    </dgm:pt>
    <dgm:pt modelId="{5A422FCB-D662-4FE6-B699-8AFF5B973C81}" type="pres">
      <dgm:prSet presAssocID="{6A7E0A92-DFC4-4E2A-A659-88FF68C0EF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350BC26-19C2-49F3-8917-B4BE5247B84D}" type="pres">
      <dgm:prSet presAssocID="{6A7E0A92-DFC4-4E2A-A659-88FF68C0EF15}" presName="spaceRect" presStyleCnt="0"/>
      <dgm:spPr/>
    </dgm:pt>
    <dgm:pt modelId="{FE1714F2-38A9-421D-B9A8-BB66B2D613AF}" type="pres">
      <dgm:prSet presAssocID="{6A7E0A92-DFC4-4E2A-A659-88FF68C0EF15}" presName="parTx" presStyleLbl="revTx" presStyleIdx="0" presStyleCnt="4">
        <dgm:presLayoutVars>
          <dgm:chMax val="0"/>
          <dgm:chPref val="0"/>
        </dgm:presLayoutVars>
      </dgm:prSet>
      <dgm:spPr/>
    </dgm:pt>
    <dgm:pt modelId="{13A28F00-CE71-477D-8E20-178DC61DACD6}" type="pres">
      <dgm:prSet presAssocID="{B0ED036C-AB56-4662-97B7-A203CFA837B4}" presName="sibTrans" presStyleCnt="0"/>
      <dgm:spPr/>
    </dgm:pt>
    <dgm:pt modelId="{5AEC1314-D87A-43CD-A60F-39188451ACF7}" type="pres">
      <dgm:prSet presAssocID="{94037763-DFCA-4FE9-9DB6-E39475977821}" presName="compNode" presStyleCnt="0"/>
      <dgm:spPr/>
    </dgm:pt>
    <dgm:pt modelId="{A2F2E604-C2D7-4CA4-8011-BB476FF01967}" type="pres">
      <dgm:prSet presAssocID="{94037763-DFCA-4FE9-9DB6-E39475977821}" presName="bgRect" presStyleLbl="bgShp" presStyleIdx="1" presStyleCnt="4" custLinFactNeighborX="918" custLinFactNeighborY="1200"/>
      <dgm:spPr/>
    </dgm:pt>
    <dgm:pt modelId="{58B471EF-4E78-4D3D-A614-388946A38F26}" type="pres">
      <dgm:prSet presAssocID="{94037763-DFCA-4FE9-9DB6-E394759778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B80F6148-8871-46D8-A185-5DE170140AB9}" type="pres">
      <dgm:prSet presAssocID="{94037763-DFCA-4FE9-9DB6-E39475977821}" presName="spaceRect" presStyleCnt="0"/>
      <dgm:spPr/>
    </dgm:pt>
    <dgm:pt modelId="{A0E4E3BB-9CBE-45CC-9673-E050DEA7C44A}" type="pres">
      <dgm:prSet presAssocID="{94037763-DFCA-4FE9-9DB6-E39475977821}" presName="parTx" presStyleLbl="revTx" presStyleIdx="1" presStyleCnt="4">
        <dgm:presLayoutVars>
          <dgm:chMax val="0"/>
          <dgm:chPref val="0"/>
        </dgm:presLayoutVars>
      </dgm:prSet>
      <dgm:spPr/>
    </dgm:pt>
    <dgm:pt modelId="{71F59EE7-90A4-4532-BB1D-1C85C01A50DC}" type="pres">
      <dgm:prSet presAssocID="{3DA0998B-5B52-4BF7-96F8-DAC0B17EEFC4}" presName="sibTrans" presStyleCnt="0"/>
      <dgm:spPr/>
    </dgm:pt>
    <dgm:pt modelId="{CC06602D-9034-4835-B7FD-80DA694410AC}" type="pres">
      <dgm:prSet presAssocID="{B3D4647C-1338-442C-8C6B-F3CC7424FAFE}" presName="compNode" presStyleCnt="0"/>
      <dgm:spPr/>
    </dgm:pt>
    <dgm:pt modelId="{85F473F1-1E88-41C7-B2AB-83F54F59FE16}" type="pres">
      <dgm:prSet presAssocID="{B3D4647C-1338-442C-8C6B-F3CC7424FAFE}" presName="bgRect" presStyleLbl="bgShp" presStyleIdx="2" presStyleCnt="4"/>
      <dgm:spPr/>
    </dgm:pt>
    <dgm:pt modelId="{B3FAC270-5270-4052-9EEB-E7F355DFC825}" type="pres">
      <dgm:prSet presAssocID="{B3D4647C-1338-442C-8C6B-F3CC7424FA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3AC853DD-1099-4817-9A02-6AFD794C020C}" type="pres">
      <dgm:prSet presAssocID="{B3D4647C-1338-442C-8C6B-F3CC7424FAFE}" presName="spaceRect" presStyleCnt="0"/>
      <dgm:spPr/>
    </dgm:pt>
    <dgm:pt modelId="{E049ECB1-6D99-4732-B672-F0897D7E4093}" type="pres">
      <dgm:prSet presAssocID="{B3D4647C-1338-442C-8C6B-F3CC7424FAFE}" presName="parTx" presStyleLbl="revTx" presStyleIdx="2" presStyleCnt="4">
        <dgm:presLayoutVars>
          <dgm:chMax val="0"/>
          <dgm:chPref val="0"/>
        </dgm:presLayoutVars>
      </dgm:prSet>
      <dgm:spPr/>
    </dgm:pt>
    <dgm:pt modelId="{B60BB64E-38C7-4513-913D-732CC6B55554}" type="pres">
      <dgm:prSet presAssocID="{F427CB9A-4EB7-4EA3-99DD-A776BCDCD597}" presName="sibTrans" presStyleCnt="0"/>
      <dgm:spPr/>
    </dgm:pt>
    <dgm:pt modelId="{03357136-84D7-421B-A64A-0645013F7079}" type="pres">
      <dgm:prSet presAssocID="{6631BC31-2D5A-417B-B97D-9D51276001E5}" presName="compNode" presStyleCnt="0"/>
      <dgm:spPr/>
    </dgm:pt>
    <dgm:pt modelId="{6A3A8467-8293-4F6D-9C24-1E2CE28CD211}" type="pres">
      <dgm:prSet presAssocID="{6631BC31-2D5A-417B-B97D-9D51276001E5}" presName="bgRect" presStyleLbl="bgShp" presStyleIdx="3" presStyleCnt="4"/>
      <dgm:spPr/>
    </dgm:pt>
    <dgm:pt modelId="{6F310A47-34AC-464D-864A-3720654DB786}" type="pres">
      <dgm:prSet presAssocID="{6631BC31-2D5A-417B-B97D-9D51276001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6182FAC-0B4B-47F3-A371-912006B7A49C}" type="pres">
      <dgm:prSet presAssocID="{6631BC31-2D5A-417B-B97D-9D51276001E5}" presName="spaceRect" presStyleCnt="0"/>
      <dgm:spPr/>
    </dgm:pt>
    <dgm:pt modelId="{D5461A05-AE0A-483D-9F6F-153676233375}" type="pres">
      <dgm:prSet presAssocID="{6631BC31-2D5A-417B-B97D-9D51276001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35F823B-E14D-49FA-BD30-189E6287B400}" srcId="{CD558976-0989-4A92-BBDF-00A36ADD80C4}" destId="{94037763-DFCA-4FE9-9DB6-E39475977821}" srcOrd="1" destOrd="0" parTransId="{E554B4E6-6FCA-4DA7-9632-64C8638FCA91}" sibTransId="{3DA0998B-5B52-4BF7-96F8-DAC0B17EEFC4}"/>
    <dgm:cxn modelId="{3C3D1768-5A02-4922-AA80-7FEA48060A52}" srcId="{CD558976-0989-4A92-BBDF-00A36ADD80C4}" destId="{B3D4647C-1338-442C-8C6B-F3CC7424FAFE}" srcOrd="2" destOrd="0" parTransId="{21AE42AF-8529-4A8D-8BE3-D177BC0CE8F7}" sibTransId="{F427CB9A-4EB7-4EA3-99DD-A776BCDCD597}"/>
    <dgm:cxn modelId="{99CEC66E-616F-4F1C-8287-91316072DE0F}" type="presOf" srcId="{94037763-DFCA-4FE9-9DB6-E39475977821}" destId="{A0E4E3BB-9CBE-45CC-9673-E050DEA7C44A}" srcOrd="0" destOrd="0" presId="urn:microsoft.com/office/officeart/2018/2/layout/IconVerticalSolidList"/>
    <dgm:cxn modelId="{E52A5BAA-57FC-48B6-90D2-A8FA73EDD966}" srcId="{CD558976-0989-4A92-BBDF-00A36ADD80C4}" destId="{6A7E0A92-DFC4-4E2A-A659-88FF68C0EF15}" srcOrd="0" destOrd="0" parTransId="{5B6B9A8E-03F2-4D7E-8CAC-1FCC6AD8091B}" sibTransId="{B0ED036C-AB56-4662-97B7-A203CFA837B4}"/>
    <dgm:cxn modelId="{90E127AC-1A70-402B-A2F2-ABF002F1338A}" type="presOf" srcId="{CD558976-0989-4A92-BBDF-00A36ADD80C4}" destId="{95FEE14C-5F93-4576-ACF8-8D14A198D681}" srcOrd="0" destOrd="0" presId="urn:microsoft.com/office/officeart/2018/2/layout/IconVerticalSolidList"/>
    <dgm:cxn modelId="{CABB1CB0-FD3B-4D28-B060-F49E8412696A}" srcId="{CD558976-0989-4A92-BBDF-00A36ADD80C4}" destId="{6631BC31-2D5A-417B-B97D-9D51276001E5}" srcOrd="3" destOrd="0" parTransId="{59B0D972-A1A7-4280-99D2-404497AA0085}" sibTransId="{2ECF7365-76E4-4B77-891B-FC7F2D843140}"/>
    <dgm:cxn modelId="{D75A27C5-4F2C-406E-AFA9-9290B4FB6816}" type="presOf" srcId="{B3D4647C-1338-442C-8C6B-F3CC7424FAFE}" destId="{E049ECB1-6D99-4732-B672-F0897D7E4093}" srcOrd="0" destOrd="0" presId="urn:microsoft.com/office/officeart/2018/2/layout/IconVerticalSolidList"/>
    <dgm:cxn modelId="{1A5413EC-E74C-463F-ADB3-2DE3BC7F40CA}" type="presOf" srcId="{6631BC31-2D5A-417B-B97D-9D51276001E5}" destId="{D5461A05-AE0A-483D-9F6F-153676233375}" srcOrd="0" destOrd="0" presId="urn:microsoft.com/office/officeart/2018/2/layout/IconVerticalSolidList"/>
    <dgm:cxn modelId="{0C9D31FD-E644-45E0-B572-071259F756CE}" type="presOf" srcId="{6A7E0A92-DFC4-4E2A-A659-88FF68C0EF15}" destId="{FE1714F2-38A9-421D-B9A8-BB66B2D613AF}" srcOrd="0" destOrd="0" presId="urn:microsoft.com/office/officeart/2018/2/layout/IconVerticalSolidList"/>
    <dgm:cxn modelId="{DCB30338-E18C-48C5-AC69-A37A35C60AB8}" type="presParOf" srcId="{95FEE14C-5F93-4576-ACF8-8D14A198D681}" destId="{7A52E0FF-4ECD-4E42-B6C8-1D6DD591FE60}" srcOrd="0" destOrd="0" presId="urn:microsoft.com/office/officeart/2018/2/layout/IconVerticalSolidList"/>
    <dgm:cxn modelId="{2598C1A4-0FA0-4655-958F-36F02AE7F13F}" type="presParOf" srcId="{7A52E0FF-4ECD-4E42-B6C8-1D6DD591FE60}" destId="{380CCEAC-964B-4BC7-AD07-94992AE881FC}" srcOrd="0" destOrd="0" presId="urn:microsoft.com/office/officeart/2018/2/layout/IconVerticalSolidList"/>
    <dgm:cxn modelId="{AC9867A6-BF5E-432C-86F1-AA1D616FB351}" type="presParOf" srcId="{7A52E0FF-4ECD-4E42-B6C8-1D6DD591FE60}" destId="{5A422FCB-D662-4FE6-B699-8AFF5B973C81}" srcOrd="1" destOrd="0" presId="urn:microsoft.com/office/officeart/2018/2/layout/IconVerticalSolidList"/>
    <dgm:cxn modelId="{F50D6D16-7B16-4D6E-ACAA-C781DEE41A4A}" type="presParOf" srcId="{7A52E0FF-4ECD-4E42-B6C8-1D6DD591FE60}" destId="{F350BC26-19C2-49F3-8917-B4BE5247B84D}" srcOrd="2" destOrd="0" presId="urn:microsoft.com/office/officeart/2018/2/layout/IconVerticalSolidList"/>
    <dgm:cxn modelId="{3E86C5BC-6837-43A5-AB06-7BBE1C22E3C4}" type="presParOf" srcId="{7A52E0FF-4ECD-4E42-B6C8-1D6DD591FE60}" destId="{FE1714F2-38A9-421D-B9A8-BB66B2D613AF}" srcOrd="3" destOrd="0" presId="urn:microsoft.com/office/officeart/2018/2/layout/IconVerticalSolidList"/>
    <dgm:cxn modelId="{2056E2F9-CDDE-45A3-91B6-896240B2654A}" type="presParOf" srcId="{95FEE14C-5F93-4576-ACF8-8D14A198D681}" destId="{13A28F00-CE71-477D-8E20-178DC61DACD6}" srcOrd="1" destOrd="0" presId="urn:microsoft.com/office/officeart/2018/2/layout/IconVerticalSolidList"/>
    <dgm:cxn modelId="{DCA5AF01-BDBC-4F48-9379-E0DBA716D482}" type="presParOf" srcId="{95FEE14C-5F93-4576-ACF8-8D14A198D681}" destId="{5AEC1314-D87A-43CD-A60F-39188451ACF7}" srcOrd="2" destOrd="0" presId="urn:microsoft.com/office/officeart/2018/2/layout/IconVerticalSolidList"/>
    <dgm:cxn modelId="{56FE5983-942E-4498-955F-A75EFE645DE0}" type="presParOf" srcId="{5AEC1314-D87A-43CD-A60F-39188451ACF7}" destId="{A2F2E604-C2D7-4CA4-8011-BB476FF01967}" srcOrd="0" destOrd="0" presId="urn:microsoft.com/office/officeart/2018/2/layout/IconVerticalSolidList"/>
    <dgm:cxn modelId="{09F74715-F7A5-4D20-89E0-2202ABE5DDD4}" type="presParOf" srcId="{5AEC1314-D87A-43CD-A60F-39188451ACF7}" destId="{58B471EF-4E78-4D3D-A614-388946A38F26}" srcOrd="1" destOrd="0" presId="urn:microsoft.com/office/officeart/2018/2/layout/IconVerticalSolidList"/>
    <dgm:cxn modelId="{747EB8C9-7C74-4CC3-A587-8A27BB58762C}" type="presParOf" srcId="{5AEC1314-D87A-43CD-A60F-39188451ACF7}" destId="{B80F6148-8871-46D8-A185-5DE170140AB9}" srcOrd="2" destOrd="0" presId="urn:microsoft.com/office/officeart/2018/2/layout/IconVerticalSolidList"/>
    <dgm:cxn modelId="{0E84F7D0-CEE1-4925-82AA-D60CFBF3A56D}" type="presParOf" srcId="{5AEC1314-D87A-43CD-A60F-39188451ACF7}" destId="{A0E4E3BB-9CBE-45CC-9673-E050DEA7C44A}" srcOrd="3" destOrd="0" presId="urn:microsoft.com/office/officeart/2018/2/layout/IconVerticalSolidList"/>
    <dgm:cxn modelId="{901FDF3C-352C-41F1-87FC-9082A0654BC2}" type="presParOf" srcId="{95FEE14C-5F93-4576-ACF8-8D14A198D681}" destId="{71F59EE7-90A4-4532-BB1D-1C85C01A50DC}" srcOrd="3" destOrd="0" presId="urn:microsoft.com/office/officeart/2018/2/layout/IconVerticalSolidList"/>
    <dgm:cxn modelId="{C3B21BED-756C-4B61-83C0-A267370BF307}" type="presParOf" srcId="{95FEE14C-5F93-4576-ACF8-8D14A198D681}" destId="{CC06602D-9034-4835-B7FD-80DA694410AC}" srcOrd="4" destOrd="0" presId="urn:microsoft.com/office/officeart/2018/2/layout/IconVerticalSolidList"/>
    <dgm:cxn modelId="{8B1B265C-0444-4390-9BA9-BD98F9A113B5}" type="presParOf" srcId="{CC06602D-9034-4835-B7FD-80DA694410AC}" destId="{85F473F1-1E88-41C7-B2AB-83F54F59FE16}" srcOrd="0" destOrd="0" presId="urn:microsoft.com/office/officeart/2018/2/layout/IconVerticalSolidList"/>
    <dgm:cxn modelId="{5CA68856-73F1-4F83-8BD5-3799623933A1}" type="presParOf" srcId="{CC06602D-9034-4835-B7FD-80DA694410AC}" destId="{B3FAC270-5270-4052-9EEB-E7F355DFC825}" srcOrd="1" destOrd="0" presId="urn:microsoft.com/office/officeart/2018/2/layout/IconVerticalSolidList"/>
    <dgm:cxn modelId="{85352BD6-C464-4FD4-AEB1-592E2871CC08}" type="presParOf" srcId="{CC06602D-9034-4835-B7FD-80DA694410AC}" destId="{3AC853DD-1099-4817-9A02-6AFD794C020C}" srcOrd="2" destOrd="0" presId="urn:microsoft.com/office/officeart/2018/2/layout/IconVerticalSolidList"/>
    <dgm:cxn modelId="{A70DD2F0-E6E2-490F-A405-4CFE827D7248}" type="presParOf" srcId="{CC06602D-9034-4835-B7FD-80DA694410AC}" destId="{E049ECB1-6D99-4732-B672-F0897D7E4093}" srcOrd="3" destOrd="0" presId="urn:microsoft.com/office/officeart/2018/2/layout/IconVerticalSolidList"/>
    <dgm:cxn modelId="{143458AC-ECD5-4DEF-AB8F-1A45E470D740}" type="presParOf" srcId="{95FEE14C-5F93-4576-ACF8-8D14A198D681}" destId="{B60BB64E-38C7-4513-913D-732CC6B55554}" srcOrd="5" destOrd="0" presId="urn:microsoft.com/office/officeart/2018/2/layout/IconVerticalSolidList"/>
    <dgm:cxn modelId="{2E1E35D4-FA3C-4AD9-B0A8-58C257D9BEA5}" type="presParOf" srcId="{95FEE14C-5F93-4576-ACF8-8D14A198D681}" destId="{03357136-84D7-421B-A64A-0645013F7079}" srcOrd="6" destOrd="0" presId="urn:microsoft.com/office/officeart/2018/2/layout/IconVerticalSolidList"/>
    <dgm:cxn modelId="{62FEAF90-B80D-4480-9043-32610717A5FB}" type="presParOf" srcId="{03357136-84D7-421B-A64A-0645013F7079}" destId="{6A3A8467-8293-4F6D-9C24-1E2CE28CD211}" srcOrd="0" destOrd="0" presId="urn:microsoft.com/office/officeart/2018/2/layout/IconVerticalSolidList"/>
    <dgm:cxn modelId="{8A872FFD-4C32-4169-B676-FDCCD2F5FDE4}" type="presParOf" srcId="{03357136-84D7-421B-A64A-0645013F7079}" destId="{6F310A47-34AC-464D-864A-3720654DB786}" srcOrd="1" destOrd="0" presId="urn:microsoft.com/office/officeart/2018/2/layout/IconVerticalSolidList"/>
    <dgm:cxn modelId="{BED8D89E-20CD-4EB3-97D1-34B4FEBC33A8}" type="presParOf" srcId="{03357136-84D7-421B-A64A-0645013F7079}" destId="{F6182FAC-0B4B-47F3-A371-912006B7A49C}" srcOrd="2" destOrd="0" presId="urn:microsoft.com/office/officeart/2018/2/layout/IconVerticalSolidList"/>
    <dgm:cxn modelId="{F0DA4562-FD85-4F23-B497-1275489B609C}" type="presParOf" srcId="{03357136-84D7-421B-A64A-0645013F7079}" destId="{D5461A05-AE0A-483D-9F6F-1536762333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662199-B95B-4BC1-BE6B-791AFB6DAC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521AFB-41A6-4044-B618-709D5243CC6D}">
      <dgm:prSet/>
      <dgm:spPr/>
      <dgm:t>
        <a:bodyPr/>
        <a:lstStyle/>
        <a:p>
          <a:r>
            <a:rPr lang="en-US" dirty="0" err="1"/>
            <a:t>XGBoost</a:t>
          </a:r>
          <a:r>
            <a:rPr lang="en-US" dirty="0"/>
            <a:t> Tree Ensemble Model - The best-performing model, with </a:t>
          </a:r>
          <a:r>
            <a:rPr lang="en-US" b="1" dirty="0">
              <a:latin typeface="Aptos Display" panose="02110004020202020204"/>
            </a:rPr>
            <a:t>88.1</a:t>
          </a:r>
          <a:r>
            <a:rPr lang="en-US" b="1" dirty="0"/>
            <a:t>%</a:t>
          </a:r>
          <a:r>
            <a:rPr lang="en-US" dirty="0"/>
            <a:t> accuracy and minimal error. </a:t>
          </a:r>
        </a:p>
      </dgm:t>
    </dgm:pt>
    <dgm:pt modelId="{4D254567-C5C0-45B5-8673-FD37204A1ECA}" type="parTrans" cxnId="{17CEE4E2-C732-424A-B3BE-0E89DF8C46B3}">
      <dgm:prSet/>
      <dgm:spPr/>
      <dgm:t>
        <a:bodyPr/>
        <a:lstStyle/>
        <a:p>
          <a:endParaRPr lang="en-US"/>
        </a:p>
      </dgm:t>
    </dgm:pt>
    <dgm:pt modelId="{B8B69E84-793C-4526-BF77-80ABC1E63405}" type="sibTrans" cxnId="{17CEE4E2-C732-424A-B3BE-0E89DF8C46B3}">
      <dgm:prSet/>
      <dgm:spPr/>
      <dgm:t>
        <a:bodyPr/>
        <a:lstStyle/>
        <a:p>
          <a:endParaRPr lang="en-US"/>
        </a:p>
      </dgm:t>
    </dgm:pt>
    <dgm:pt modelId="{21939D02-F38C-4C72-8EBF-8A18C5D7D8E1}">
      <dgm:prSet/>
      <dgm:spPr/>
      <dgm:t>
        <a:bodyPr/>
        <a:lstStyle/>
        <a:p>
          <a:r>
            <a:rPr lang="en-US"/>
            <a:t>Outperformed other simpler models in prediction accuracy and model efficiency.</a:t>
          </a:r>
        </a:p>
      </dgm:t>
    </dgm:pt>
    <dgm:pt modelId="{2455D5DC-6BEC-40AD-BD59-7E88746915C8}" type="parTrans" cxnId="{EA21C08B-8A55-4D7F-8107-BF01CB439724}">
      <dgm:prSet/>
      <dgm:spPr/>
      <dgm:t>
        <a:bodyPr/>
        <a:lstStyle/>
        <a:p>
          <a:endParaRPr lang="en-US"/>
        </a:p>
      </dgm:t>
    </dgm:pt>
    <dgm:pt modelId="{41A46CCD-6555-4E34-978F-32017AA63ED1}" type="sibTrans" cxnId="{EA21C08B-8A55-4D7F-8107-BF01CB439724}">
      <dgm:prSet/>
      <dgm:spPr/>
      <dgm:t>
        <a:bodyPr/>
        <a:lstStyle/>
        <a:p>
          <a:endParaRPr lang="en-US"/>
        </a:p>
      </dgm:t>
    </dgm:pt>
    <dgm:pt modelId="{B4D457A6-94F6-4B02-A976-EF4D579A9399}">
      <dgm:prSet/>
      <dgm:spPr/>
      <dgm:t>
        <a:bodyPr/>
        <a:lstStyle/>
        <a:p>
          <a:r>
            <a:rPr lang="en-US"/>
            <a:t>Unlike logistic regression (linear) or SVM (limited kernel complexity), </a:t>
          </a:r>
          <a:r>
            <a:rPr lang="en-US" err="1"/>
            <a:t>XGBoost</a:t>
          </a:r>
          <a:r>
            <a:rPr lang="en-US"/>
            <a:t> Tree Ensemble Model automatically learns non-linear patterns and feature interactions.</a:t>
          </a:r>
        </a:p>
      </dgm:t>
    </dgm:pt>
    <dgm:pt modelId="{4EF25B4F-CED1-4E98-AAFB-34497DAAE413}" type="parTrans" cxnId="{5D065F5A-BE3B-460A-993D-9D9142C04D9D}">
      <dgm:prSet/>
      <dgm:spPr/>
      <dgm:t>
        <a:bodyPr/>
        <a:lstStyle/>
        <a:p>
          <a:endParaRPr lang="en-US"/>
        </a:p>
      </dgm:t>
    </dgm:pt>
    <dgm:pt modelId="{2A5ED1BB-056A-4135-928D-BF9BFA983DF4}" type="sibTrans" cxnId="{5D065F5A-BE3B-460A-993D-9D9142C04D9D}">
      <dgm:prSet/>
      <dgm:spPr/>
      <dgm:t>
        <a:bodyPr/>
        <a:lstStyle/>
        <a:p>
          <a:endParaRPr lang="en-US"/>
        </a:p>
      </dgm:t>
    </dgm:pt>
    <dgm:pt modelId="{CD203E46-500C-4E64-A24C-22DB6FEACC7B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  <a:ea typeface="Calibri"/>
              <a:cs typeface="Calibri"/>
            </a:rPr>
            <a:t>It improves over time by learning from previous errors unlike the Random Forest model. Also, XGBoost is not sensitive to skewness or non-normality of variables.</a:t>
          </a:r>
        </a:p>
      </dgm:t>
    </dgm:pt>
    <dgm:pt modelId="{374435C9-4B8E-43D8-A9D4-8DABF03E9840}" type="parTrans" cxnId="{2CC0211A-42C8-4814-A2A5-810DFF5D4F51}">
      <dgm:prSet/>
      <dgm:spPr/>
      <dgm:t>
        <a:bodyPr/>
        <a:lstStyle/>
        <a:p>
          <a:endParaRPr lang="en-US"/>
        </a:p>
      </dgm:t>
    </dgm:pt>
    <dgm:pt modelId="{7795B9B5-384D-4FD4-B4A0-3EE02FAFBDE3}" type="sibTrans" cxnId="{2CC0211A-42C8-4814-A2A5-810DFF5D4F51}">
      <dgm:prSet/>
      <dgm:spPr/>
      <dgm:t>
        <a:bodyPr/>
        <a:lstStyle/>
        <a:p>
          <a:endParaRPr lang="en-US"/>
        </a:p>
      </dgm:t>
    </dgm:pt>
    <dgm:pt modelId="{D9EC1A7E-FAEC-4E2C-9DC1-DE8AD852E050}" type="pres">
      <dgm:prSet presAssocID="{A5662199-B95B-4BC1-BE6B-791AFB6DACDB}" presName="linear" presStyleCnt="0">
        <dgm:presLayoutVars>
          <dgm:animLvl val="lvl"/>
          <dgm:resizeHandles val="exact"/>
        </dgm:presLayoutVars>
      </dgm:prSet>
      <dgm:spPr/>
    </dgm:pt>
    <dgm:pt modelId="{44FC1F1A-99EE-493F-931C-FD4CE1366EF6}" type="pres">
      <dgm:prSet presAssocID="{97521AFB-41A6-4044-B618-709D5243CC6D}" presName="parentText" presStyleLbl="node1" presStyleIdx="0" presStyleCnt="4" custLinFactY="-29313" custLinFactNeighborX="-469" custLinFactNeighborY="-100000">
        <dgm:presLayoutVars>
          <dgm:chMax val="0"/>
          <dgm:bulletEnabled val="1"/>
        </dgm:presLayoutVars>
      </dgm:prSet>
      <dgm:spPr/>
    </dgm:pt>
    <dgm:pt modelId="{79CBF02E-F702-4BB6-B49E-8D6A4ABD4ED7}" type="pres">
      <dgm:prSet presAssocID="{B8B69E84-793C-4526-BF77-80ABC1E63405}" presName="spacer" presStyleCnt="0"/>
      <dgm:spPr/>
    </dgm:pt>
    <dgm:pt modelId="{FC1DFB36-EF83-4354-94A6-D4BEA177ED79}" type="pres">
      <dgm:prSet presAssocID="{21939D02-F38C-4C72-8EBF-8A18C5D7D8E1}" presName="parentText" presStyleLbl="node1" presStyleIdx="1" presStyleCnt="4" custLinFactY="-6960" custLinFactNeighborX="313" custLinFactNeighborY="-100000">
        <dgm:presLayoutVars>
          <dgm:chMax val="0"/>
          <dgm:bulletEnabled val="1"/>
        </dgm:presLayoutVars>
      </dgm:prSet>
      <dgm:spPr/>
    </dgm:pt>
    <dgm:pt modelId="{AF42EB6B-40F5-4873-B2A1-F377E03109AA}" type="pres">
      <dgm:prSet presAssocID="{41A46CCD-6555-4E34-978F-32017AA63ED1}" presName="spacer" presStyleCnt="0"/>
      <dgm:spPr/>
    </dgm:pt>
    <dgm:pt modelId="{A95B37CA-3A48-4F23-8C21-34A7CB1778CE}" type="pres">
      <dgm:prSet presAssocID="{B4D457A6-94F6-4B02-A976-EF4D579A9399}" presName="parentText" presStyleLbl="node1" presStyleIdx="2" presStyleCnt="4" custLinFactY="12548" custLinFactNeighborX="156" custLinFactNeighborY="100000">
        <dgm:presLayoutVars>
          <dgm:chMax val="0"/>
          <dgm:bulletEnabled val="1"/>
        </dgm:presLayoutVars>
      </dgm:prSet>
      <dgm:spPr/>
    </dgm:pt>
    <dgm:pt modelId="{6BF42D77-F0A0-4B9D-BD87-94B3DE09FA77}" type="pres">
      <dgm:prSet presAssocID="{2A5ED1BB-056A-4135-928D-BF9BFA983DF4}" presName="spacer" presStyleCnt="0"/>
      <dgm:spPr/>
    </dgm:pt>
    <dgm:pt modelId="{E1B26888-FDA3-4C7C-BC88-A0E28233D9E8}" type="pres">
      <dgm:prSet presAssocID="{CD203E46-500C-4E64-A24C-22DB6FEACC7B}" presName="parentText" presStyleLbl="node1" presStyleIdx="3" presStyleCnt="4" custLinFactY="40490" custLinFactNeighborY="100000">
        <dgm:presLayoutVars>
          <dgm:chMax val="0"/>
          <dgm:bulletEnabled val="1"/>
        </dgm:presLayoutVars>
      </dgm:prSet>
      <dgm:spPr/>
    </dgm:pt>
  </dgm:ptLst>
  <dgm:cxnLst>
    <dgm:cxn modelId="{5A722D14-2A00-4BDD-A962-690B061BC279}" type="presOf" srcId="{21939D02-F38C-4C72-8EBF-8A18C5D7D8E1}" destId="{FC1DFB36-EF83-4354-94A6-D4BEA177ED79}" srcOrd="0" destOrd="0" presId="urn:microsoft.com/office/officeart/2005/8/layout/vList2"/>
    <dgm:cxn modelId="{2CC0211A-42C8-4814-A2A5-810DFF5D4F51}" srcId="{A5662199-B95B-4BC1-BE6B-791AFB6DACDB}" destId="{CD203E46-500C-4E64-A24C-22DB6FEACC7B}" srcOrd="3" destOrd="0" parTransId="{374435C9-4B8E-43D8-A9D4-8DABF03E9840}" sibTransId="{7795B9B5-384D-4FD4-B4A0-3EE02FAFBDE3}"/>
    <dgm:cxn modelId="{31EB4A5F-20AD-4A05-9ED7-D5C57FA630C0}" type="presOf" srcId="{A5662199-B95B-4BC1-BE6B-791AFB6DACDB}" destId="{D9EC1A7E-FAEC-4E2C-9DC1-DE8AD852E050}" srcOrd="0" destOrd="0" presId="urn:microsoft.com/office/officeart/2005/8/layout/vList2"/>
    <dgm:cxn modelId="{6948846D-D5DA-4669-8662-1CFBC6F31264}" type="presOf" srcId="{97521AFB-41A6-4044-B618-709D5243CC6D}" destId="{44FC1F1A-99EE-493F-931C-FD4CE1366EF6}" srcOrd="0" destOrd="0" presId="urn:microsoft.com/office/officeart/2005/8/layout/vList2"/>
    <dgm:cxn modelId="{5D065F5A-BE3B-460A-993D-9D9142C04D9D}" srcId="{A5662199-B95B-4BC1-BE6B-791AFB6DACDB}" destId="{B4D457A6-94F6-4B02-A976-EF4D579A9399}" srcOrd="2" destOrd="0" parTransId="{4EF25B4F-CED1-4E98-AAFB-34497DAAE413}" sibTransId="{2A5ED1BB-056A-4135-928D-BF9BFA983DF4}"/>
    <dgm:cxn modelId="{F83D5D87-54A5-47C3-8D66-EF09B8DAE374}" type="presOf" srcId="{CD203E46-500C-4E64-A24C-22DB6FEACC7B}" destId="{E1B26888-FDA3-4C7C-BC88-A0E28233D9E8}" srcOrd="0" destOrd="0" presId="urn:microsoft.com/office/officeart/2005/8/layout/vList2"/>
    <dgm:cxn modelId="{EA21C08B-8A55-4D7F-8107-BF01CB439724}" srcId="{A5662199-B95B-4BC1-BE6B-791AFB6DACDB}" destId="{21939D02-F38C-4C72-8EBF-8A18C5D7D8E1}" srcOrd="1" destOrd="0" parTransId="{2455D5DC-6BEC-40AD-BD59-7E88746915C8}" sibTransId="{41A46CCD-6555-4E34-978F-32017AA63ED1}"/>
    <dgm:cxn modelId="{E63872B9-8F53-4CA9-B75C-726308B9423B}" type="presOf" srcId="{B4D457A6-94F6-4B02-A976-EF4D579A9399}" destId="{A95B37CA-3A48-4F23-8C21-34A7CB1778CE}" srcOrd="0" destOrd="0" presId="urn:microsoft.com/office/officeart/2005/8/layout/vList2"/>
    <dgm:cxn modelId="{17CEE4E2-C732-424A-B3BE-0E89DF8C46B3}" srcId="{A5662199-B95B-4BC1-BE6B-791AFB6DACDB}" destId="{97521AFB-41A6-4044-B618-709D5243CC6D}" srcOrd="0" destOrd="0" parTransId="{4D254567-C5C0-45B5-8673-FD37204A1ECA}" sibTransId="{B8B69E84-793C-4526-BF77-80ABC1E63405}"/>
    <dgm:cxn modelId="{376FC410-F6F9-48EA-B330-4702329E63A7}" type="presParOf" srcId="{D9EC1A7E-FAEC-4E2C-9DC1-DE8AD852E050}" destId="{44FC1F1A-99EE-493F-931C-FD4CE1366EF6}" srcOrd="0" destOrd="0" presId="urn:microsoft.com/office/officeart/2005/8/layout/vList2"/>
    <dgm:cxn modelId="{E732C6E0-6B72-407F-9AA0-4D8EC1972F86}" type="presParOf" srcId="{D9EC1A7E-FAEC-4E2C-9DC1-DE8AD852E050}" destId="{79CBF02E-F702-4BB6-B49E-8D6A4ABD4ED7}" srcOrd="1" destOrd="0" presId="urn:microsoft.com/office/officeart/2005/8/layout/vList2"/>
    <dgm:cxn modelId="{0DBB19FF-19A9-4648-902F-56DC436E5FC0}" type="presParOf" srcId="{D9EC1A7E-FAEC-4E2C-9DC1-DE8AD852E050}" destId="{FC1DFB36-EF83-4354-94A6-D4BEA177ED79}" srcOrd="2" destOrd="0" presId="urn:microsoft.com/office/officeart/2005/8/layout/vList2"/>
    <dgm:cxn modelId="{FD6A635E-BACE-443E-AB2E-C6810D03373D}" type="presParOf" srcId="{D9EC1A7E-FAEC-4E2C-9DC1-DE8AD852E050}" destId="{AF42EB6B-40F5-4873-B2A1-F377E03109AA}" srcOrd="3" destOrd="0" presId="urn:microsoft.com/office/officeart/2005/8/layout/vList2"/>
    <dgm:cxn modelId="{AD3E0E3E-2FC4-4BC8-A955-F9B6C38CE7CB}" type="presParOf" srcId="{D9EC1A7E-FAEC-4E2C-9DC1-DE8AD852E050}" destId="{A95B37CA-3A48-4F23-8C21-34A7CB1778CE}" srcOrd="4" destOrd="0" presId="urn:microsoft.com/office/officeart/2005/8/layout/vList2"/>
    <dgm:cxn modelId="{252EE2C8-4A99-4314-9611-F62AD9598CA3}" type="presParOf" srcId="{D9EC1A7E-FAEC-4E2C-9DC1-DE8AD852E050}" destId="{6BF42D77-F0A0-4B9D-BD87-94B3DE09FA77}" srcOrd="5" destOrd="0" presId="urn:microsoft.com/office/officeart/2005/8/layout/vList2"/>
    <dgm:cxn modelId="{F00EDFF9-5C14-4CDB-A594-919264BC2249}" type="presParOf" srcId="{D9EC1A7E-FAEC-4E2C-9DC1-DE8AD852E050}" destId="{E1B26888-FDA3-4C7C-BC88-A0E28233D9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4BBCA5-D643-4074-87EE-4B3746128F6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4405C1-0746-43C1-BBB6-A657B1F28D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Reinforce</a:t>
          </a:r>
        </a:p>
      </dgm:t>
    </dgm:pt>
    <dgm:pt modelId="{83555DBB-97F7-489C-A0AE-0042FC7C94BF}" type="parTrans" cxnId="{B73F4FCF-FC02-4838-95C0-E0932A0B13A3}">
      <dgm:prSet/>
      <dgm:spPr/>
      <dgm:t>
        <a:bodyPr/>
        <a:lstStyle/>
        <a:p>
          <a:endParaRPr lang="en-US"/>
        </a:p>
      </dgm:t>
    </dgm:pt>
    <dgm:pt modelId="{B3C056D2-FF69-4070-8F27-FEE245340FB0}" type="sibTrans" cxnId="{B73F4FCF-FC02-4838-95C0-E0932A0B13A3}">
      <dgm:prSet/>
      <dgm:spPr/>
      <dgm:t>
        <a:bodyPr/>
        <a:lstStyle/>
        <a:p>
          <a:endParaRPr lang="en-US"/>
        </a:p>
      </dgm:t>
    </dgm:pt>
    <dgm:pt modelId="{97212C80-E0E2-46FB-97F5-CC2834F6E6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Reinforce Monthly Charges Perceived Value</a:t>
          </a:r>
        </a:p>
      </dgm:t>
    </dgm:pt>
    <dgm:pt modelId="{75B2F5E3-E8FE-47C8-9389-B696E8EB6D23}" type="parTrans" cxnId="{3FDCD366-330E-4E60-B3A6-D69E65357BF8}">
      <dgm:prSet/>
      <dgm:spPr/>
      <dgm:t>
        <a:bodyPr/>
        <a:lstStyle/>
        <a:p>
          <a:endParaRPr lang="en-US"/>
        </a:p>
      </dgm:t>
    </dgm:pt>
    <dgm:pt modelId="{17C4C77E-CFD4-4AFE-8760-C80E578B888F}" type="sibTrans" cxnId="{3FDCD366-330E-4E60-B3A6-D69E65357BF8}">
      <dgm:prSet/>
      <dgm:spPr/>
      <dgm:t>
        <a:bodyPr/>
        <a:lstStyle/>
        <a:p>
          <a:endParaRPr lang="en-US"/>
        </a:p>
      </dgm:t>
    </dgm:pt>
    <dgm:pt modelId="{05669163-D690-4CCC-AC0D-34747E9E9D78}">
      <dgm:prSet/>
      <dgm:spPr/>
      <dgm:t>
        <a:bodyPr/>
        <a:lstStyle/>
        <a:p>
          <a:r>
            <a:rPr lang="en-US"/>
            <a:t>Highlight values delivered for cost like speed, reliability, and included services.</a:t>
          </a:r>
        </a:p>
      </dgm:t>
    </dgm:pt>
    <dgm:pt modelId="{5582ED94-AD28-451C-8B86-0C5F100421BC}" type="parTrans" cxnId="{97B3985D-F09A-49AA-844B-3222E1CDBCA9}">
      <dgm:prSet/>
      <dgm:spPr/>
      <dgm:t>
        <a:bodyPr/>
        <a:lstStyle/>
        <a:p>
          <a:endParaRPr lang="en-US"/>
        </a:p>
      </dgm:t>
    </dgm:pt>
    <dgm:pt modelId="{CDFCACC1-A054-45EA-91E6-B8B28E5569A5}" type="sibTrans" cxnId="{97B3985D-F09A-49AA-844B-3222E1CDBCA9}">
      <dgm:prSet/>
      <dgm:spPr/>
      <dgm:t>
        <a:bodyPr/>
        <a:lstStyle/>
        <a:p>
          <a:endParaRPr lang="en-US"/>
        </a:p>
      </dgm:t>
    </dgm:pt>
    <dgm:pt modelId="{5F7D7227-7115-482A-BCE2-F4485AD66421}">
      <dgm:prSet/>
      <dgm:spPr/>
      <dgm:t>
        <a:bodyPr/>
        <a:lstStyle/>
        <a:p>
          <a:r>
            <a:rPr lang="en-US"/>
            <a:t>Offer tiered pricing or loyalty discounts to long-term users.</a:t>
          </a:r>
        </a:p>
      </dgm:t>
    </dgm:pt>
    <dgm:pt modelId="{CF21DA05-5061-4AF2-8F16-E2B64860993B}" type="parTrans" cxnId="{7C6E2D1D-B67E-4735-9BFC-396A24E502AA}">
      <dgm:prSet/>
      <dgm:spPr/>
      <dgm:t>
        <a:bodyPr/>
        <a:lstStyle/>
        <a:p>
          <a:endParaRPr lang="en-US"/>
        </a:p>
      </dgm:t>
    </dgm:pt>
    <dgm:pt modelId="{EA0F40E9-7AFC-41B6-9EAC-E07B0909BD6D}" type="sibTrans" cxnId="{7C6E2D1D-B67E-4735-9BFC-396A24E502AA}">
      <dgm:prSet/>
      <dgm:spPr/>
      <dgm:t>
        <a:bodyPr/>
        <a:lstStyle/>
        <a:p>
          <a:endParaRPr lang="en-US"/>
        </a:p>
      </dgm:t>
    </dgm:pt>
    <dgm:pt modelId="{4B768C4C-014F-4D3E-8F30-8C868A63D37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Target</a:t>
          </a:r>
        </a:p>
      </dgm:t>
    </dgm:pt>
    <dgm:pt modelId="{9C09D3B3-3683-4065-89B7-53DB35E6345B}" type="parTrans" cxnId="{EAF4A06A-0659-4E51-BBBE-61851B1738F1}">
      <dgm:prSet/>
      <dgm:spPr/>
      <dgm:t>
        <a:bodyPr/>
        <a:lstStyle/>
        <a:p>
          <a:endParaRPr lang="en-US"/>
        </a:p>
      </dgm:t>
    </dgm:pt>
    <dgm:pt modelId="{E92B2ED5-6B74-4AE1-8C11-A77DADE00938}" type="sibTrans" cxnId="{EAF4A06A-0659-4E51-BBBE-61851B1738F1}">
      <dgm:prSet/>
      <dgm:spPr/>
      <dgm:t>
        <a:bodyPr/>
        <a:lstStyle/>
        <a:p>
          <a:endParaRPr lang="en-US"/>
        </a:p>
      </dgm:t>
    </dgm:pt>
    <dgm:pt modelId="{1C168B41-AA66-4DEE-AB89-36585CAC26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High-Risk Contract Users</a:t>
          </a:r>
        </a:p>
      </dgm:t>
    </dgm:pt>
    <dgm:pt modelId="{8B61837D-47DA-41A9-9F7E-A354CA0BBFBF}" type="parTrans" cxnId="{B14A56C2-48C2-4E5A-96FB-901E7D8D7AD8}">
      <dgm:prSet/>
      <dgm:spPr/>
      <dgm:t>
        <a:bodyPr/>
        <a:lstStyle/>
        <a:p>
          <a:endParaRPr lang="en-US"/>
        </a:p>
      </dgm:t>
    </dgm:pt>
    <dgm:pt modelId="{57A7D7AA-8ABE-4982-A69A-7E842C8FD80B}" type="sibTrans" cxnId="{B14A56C2-48C2-4E5A-96FB-901E7D8D7AD8}">
      <dgm:prSet/>
      <dgm:spPr/>
      <dgm:t>
        <a:bodyPr/>
        <a:lstStyle/>
        <a:p>
          <a:endParaRPr lang="en-US"/>
        </a:p>
      </dgm:t>
    </dgm:pt>
    <dgm:pt modelId="{E42F479A-61EF-4AFE-8CBA-CF147AEFF53D}">
      <dgm:prSet/>
      <dgm:spPr/>
      <dgm:t>
        <a:bodyPr/>
        <a:lstStyle/>
        <a:p>
          <a:r>
            <a:rPr lang="en-US"/>
            <a:t>Encourage Month-to-Month users to upgrade to 1- or 2-year contracts with perks or discounts.</a:t>
          </a:r>
        </a:p>
      </dgm:t>
    </dgm:pt>
    <dgm:pt modelId="{39893C4E-A8FB-4166-AE90-B872273D67E4}" type="parTrans" cxnId="{15D99361-F90E-4918-8A29-0ECB308F5BF0}">
      <dgm:prSet/>
      <dgm:spPr/>
      <dgm:t>
        <a:bodyPr/>
        <a:lstStyle/>
        <a:p>
          <a:endParaRPr lang="en-US"/>
        </a:p>
      </dgm:t>
    </dgm:pt>
    <dgm:pt modelId="{11C86BFA-A6E5-4312-9E98-AD1B245AE6C6}" type="sibTrans" cxnId="{15D99361-F90E-4918-8A29-0ECB308F5BF0}">
      <dgm:prSet/>
      <dgm:spPr/>
      <dgm:t>
        <a:bodyPr/>
        <a:lstStyle/>
        <a:p>
          <a:endParaRPr lang="en-US"/>
        </a:p>
      </dgm:t>
    </dgm:pt>
    <dgm:pt modelId="{DCF92052-18F1-4547-A362-1D0B0EDAF261}">
      <dgm:prSet/>
      <dgm:spPr/>
      <dgm:t>
        <a:bodyPr/>
        <a:lstStyle/>
        <a:p>
          <a:r>
            <a:rPr lang="en-US"/>
            <a:t>Launch personalized retention offers for new customers with low tenure less than 3 months.</a:t>
          </a:r>
        </a:p>
      </dgm:t>
    </dgm:pt>
    <dgm:pt modelId="{10CF0476-5E08-4315-8B01-6852D20817C3}" type="parTrans" cxnId="{6EA85A5E-9F00-46D3-B2C2-8573CFED4E3C}">
      <dgm:prSet/>
      <dgm:spPr/>
      <dgm:t>
        <a:bodyPr/>
        <a:lstStyle/>
        <a:p>
          <a:endParaRPr lang="en-US"/>
        </a:p>
      </dgm:t>
    </dgm:pt>
    <dgm:pt modelId="{C5BEE759-B207-448E-92B0-236429B50A5A}" type="sibTrans" cxnId="{6EA85A5E-9F00-46D3-B2C2-8573CFED4E3C}">
      <dgm:prSet/>
      <dgm:spPr/>
      <dgm:t>
        <a:bodyPr/>
        <a:lstStyle/>
        <a:p>
          <a:endParaRPr lang="en-US"/>
        </a:p>
      </dgm:t>
    </dgm:pt>
    <dgm:pt modelId="{0E925BB0-67FE-48B2-ABDC-76C7300B08D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Upsell</a:t>
          </a:r>
        </a:p>
      </dgm:t>
    </dgm:pt>
    <dgm:pt modelId="{F9FE7B02-E9F9-4D4D-B8EC-D009AD56D0C1}" type="parTrans" cxnId="{6E177C77-7800-40C2-91AF-571BBFF8BBAB}">
      <dgm:prSet/>
      <dgm:spPr/>
      <dgm:t>
        <a:bodyPr/>
        <a:lstStyle/>
        <a:p>
          <a:endParaRPr lang="en-US"/>
        </a:p>
      </dgm:t>
    </dgm:pt>
    <dgm:pt modelId="{D98AC98A-A96D-4F39-AE9E-B9A17D677218}" type="sibTrans" cxnId="{6E177C77-7800-40C2-91AF-571BBFF8BBAB}">
      <dgm:prSet/>
      <dgm:spPr/>
      <dgm:t>
        <a:bodyPr/>
        <a:lstStyle/>
        <a:p>
          <a:endParaRPr lang="en-US"/>
        </a:p>
      </dgm:t>
    </dgm:pt>
    <dgm:pt modelId="{06F556A4-8983-49ED-8CFC-6027542B3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Upsell Value-Add Services</a:t>
          </a:r>
        </a:p>
      </dgm:t>
    </dgm:pt>
    <dgm:pt modelId="{CBEA2D1D-BCB7-4B63-AD75-78F61A7F2B61}" type="parTrans" cxnId="{5C4F69AE-5044-4FC4-8D00-569BA3FFECFA}">
      <dgm:prSet/>
      <dgm:spPr/>
      <dgm:t>
        <a:bodyPr/>
        <a:lstStyle/>
        <a:p>
          <a:endParaRPr lang="en-US"/>
        </a:p>
      </dgm:t>
    </dgm:pt>
    <dgm:pt modelId="{03ACAB30-80A4-412E-B90F-1C2B21187038}" type="sibTrans" cxnId="{5C4F69AE-5044-4FC4-8D00-569BA3FFECFA}">
      <dgm:prSet/>
      <dgm:spPr/>
      <dgm:t>
        <a:bodyPr/>
        <a:lstStyle/>
        <a:p>
          <a:endParaRPr lang="en-US"/>
        </a:p>
      </dgm:t>
    </dgm:pt>
    <dgm:pt modelId="{29B9B7A4-A1C2-4892-827C-88B076D28F4E}">
      <dgm:prSet/>
      <dgm:spPr/>
      <dgm:t>
        <a:bodyPr/>
        <a:lstStyle/>
        <a:p>
          <a:r>
            <a:rPr lang="en-US"/>
            <a:t>Bundle add-ons like Online Security, Tech Support, and Streaming.</a:t>
          </a:r>
        </a:p>
      </dgm:t>
    </dgm:pt>
    <dgm:pt modelId="{C6B09204-E31D-4DCF-AEF4-DA0F7DB0FAC3}" type="parTrans" cxnId="{207FC8DB-DCBE-4D9B-90D7-0D96F01C049F}">
      <dgm:prSet/>
      <dgm:spPr/>
      <dgm:t>
        <a:bodyPr/>
        <a:lstStyle/>
        <a:p>
          <a:endParaRPr lang="en-US"/>
        </a:p>
      </dgm:t>
    </dgm:pt>
    <dgm:pt modelId="{21521F6A-E255-42B2-B755-BAB5E15F8765}" type="sibTrans" cxnId="{207FC8DB-DCBE-4D9B-90D7-0D96F01C049F}">
      <dgm:prSet/>
      <dgm:spPr/>
      <dgm:t>
        <a:bodyPr/>
        <a:lstStyle/>
        <a:p>
          <a:endParaRPr lang="en-US"/>
        </a:p>
      </dgm:t>
    </dgm:pt>
    <dgm:pt modelId="{70A4DD89-E477-43FF-8D21-37EE447F2A03}">
      <dgm:prSet/>
      <dgm:spPr/>
      <dgm:t>
        <a:bodyPr/>
        <a:lstStyle/>
        <a:p>
          <a:r>
            <a:rPr lang="en-US"/>
            <a:t>Use free trials to showcase value and increase adoption, reducing churn from customer lacking these</a:t>
          </a:r>
        </a:p>
      </dgm:t>
    </dgm:pt>
    <dgm:pt modelId="{F2231A11-CA49-4CE0-8070-632445AD5E69}" type="parTrans" cxnId="{603C5C8A-1CE9-4F7D-9B39-C2312B49CA69}">
      <dgm:prSet/>
      <dgm:spPr/>
      <dgm:t>
        <a:bodyPr/>
        <a:lstStyle/>
        <a:p>
          <a:endParaRPr lang="en-US"/>
        </a:p>
      </dgm:t>
    </dgm:pt>
    <dgm:pt modelId="{52771D0A-D80C-4050-A0F5-F2ADC0767DE5}" type="sibTrans" cxnId="{603C5C8A-1CE9-4F7D-9B39-C2312B49CA69}">
      <dgm:prSet/>
      <dgm:spPr/>
      <dgm:t>
        <a:bodyPr/>
        <a:lstStyle/>
        <a:p>
          <a:endParaRPr lang="en-US"/>
        </a:p>
      </dgm:t>
    </dgm:pt>
    <dgm:pt modelId="{AF409EBD-F0F9-4031-AFFE-BEDA6F7757F9}" type="pres">
      <dgm:prSet presAssocID="{144BBCA5-D643-4074-87EE-4B3746128F6F}" presName="root" presStyleCnt="0">
        <dgm:presLayoutVars>
          <dgm:dir/>
          <dgm:resizeHandles val="exact"/>
        </dgm:presLayoutVars>
      </dgm:prSet>
      <dgm:spPr/>
    </dgm:pt>
    <dgm:pt modelId="{80E38A3D-EC1B-4CD9-9EB2-A8839867241C}" type="pres">
      <dgm:prSet presAssocID="{9F4405C1-0746-43C1-BBB6-A657B1F28D5E}" presName="compNode" presStyleCnt="0"/>
      <dgm:spPr/>
    </dgm:pt>
    <dgm:pt modelId="{1AF18FF6-6B33-4DDA-9354-160B447D0188}" type="pres">
      <dgm:prSet presAssocID="{9F4405C1-0746-43C1-BBB6-A657B1F28D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5F9A1BC-8E08-464E-89C5-A16106982BD4}" type="pres">
      <dgm:prSet presAssocID="{9F4405C1-0746-43C1-BBB6-A657B1F28D5E}" presName="iconSpace" presStyleCnt="0"/>
      <dgm:spPr/>
    </dgm:pt>
    <dgm:pt modelId="{62FCC12F-7561-487C-A5D7-C079AE0411BE}" type="pres">
      <dgm:prSet presAssocID="{9F4405C1-0746-43C1-BBB6-A657B1F28D5E}" presName="parTx" presStyleLbl="revTx" presStyleIdx="0" presStyleCnt="6">
        <dgm:presLayoutVars>
          <dgm:chMax val="0"/>
          <dgm:chPref val="0"/>
        </dgm:presLayoutVars>
      </dgm:prSet>
      <dgm:spPr/>
    </dgm:pt>
    <dgm:pt modelId="{6FCF124B-E3CB-4ED5-B644-D4729F068232}" type="pres">
      <dgm:prSet presAssocID="{9F4405C1-0746-43C1-BBB6-A657B1F28D5E}" presName="txSpace" presStyleCnt="0"/>
      <dgm:spPr/>
    </dgm:pt>
    <dgm:pt modelId="{BC85F365-AE3C-48A4-81EF-B62C5FF186D1}" type="pres">
      <dgm:prSet presAssocID="{9F4405C1-0746-43C1-BBB6-A657B1F28D5E}" presName="desTx" presStyleLbl="revTx" presStyleIdx="1" presStyleCnt="6">
        <dgm:presLayoutVars/>
      </dgm:prSet>
      <dgm:spPr/>
    </dgm:pt>
    <dgm:pt modelId="{1CCB1F2F-98CF-43C3-B207-EBFEA573D847}" type="pres">
      <dgm:prSet presAssocID="{B3C056D2-FF69-4070-8F27-FEE245340FB0}" presName="sibTrans" presStyleCnt="0"/>
      <dgm:spPr/>
    </dgm:pt>
    <dgm:pt modelId="{B99338FA-98D1-429B-BD54-C9BD4510AC0E}" type="pres">
      <dgm:prSet presAssocID="{4B768C4C-014F-4D3E-8F30-8C868A63D376}" presName="compNode" presStyleCnt="0"/>
      <dgm:spPr/>
    </dgm:pt>
    <dgm:pt modelId="{FF8C6BA2-38D3-4469-85B0-96AAC2B6A113}" type="pres">
      <dgm:prSet presAssocID="{4B768C4C-014F-4D3E-8F30-8C868A63D3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4FA49FA-D5E2-45C4-87DD-3180405D0B80}" type="pres">
      <dgm:prSet presAssocID="{4B768C4C-014F-4D3E-8F30-8C868A63D376}" presName="iconSpace" presStyleCnt="0"/>
      <dgm:spPr/>
    </dgm:pt>
    <dgm:pt modelId="{49CCC119-115B-4E22-AD41-77FE80D8CF5E}" type="pres">
      <dgm:prSet presAssocID="{4B768C4C-014F-4D3E-8F30-8C868A63D376}" presName="parTx" presStyleLbl="revTx" presStyleIdx="2" presStyleCnt="6">
        <dgm:presLayoutVars>
          <dgm:chMax val="0"/>
          <dgm:chPref val="0"/>
        </dgm:presLayoutVars>
      </dgm:prSet>
      <dgm:spPr/>
    </dgm:pt>
    <dgm:pt modelId="{35A69F72-79E9-415D-A0F6-C40AF757A519}" type="pres">
      <dgm:prSet presAssocID="{4B768C4C-014F-4D3E-8F30-8C868A63D376}" presName="txSpace" presStyleCnt="0"/>
      <dgm:spPr/>
    </dgm:pt>
    <dgm:pt modelId="{B21F2971-CB5D-48D4-AA5F-AB8FC2A4083C}" type="pres">
      <dgm:prSet presAssocID="{4B768C4C-014F-4D3E-8F30-8C868A63D376}" presName="desTx" presStyleLbl="revTx" presStyleIdx="3" presStyleCnt="6">
        <dgm:presLayoutVars/>
      </dgm:prSet>
      <dgm:spPr/>
    </dgm:pt>
    <dgm:pt modelId="{42FC5498-D4E7-4377-BA56-F76C233824F8}" type="pres">
      <dgm:prSet presAssocID="{E92B2ED5-6B74-4AE1-8C11-A77DADE00938}" presName="sibTrans" presStyleCnt="0"/>
      <dgm:spPr/>
    </dgm:pt>
    <dgm:pt modelId="{CBFAB558-1A44-4C13-B12A-BB9E19B180FD}" type="pres">
      <dgm:prSet presAssocID="{0E925BB0-67FE-48B2-ABDC-76C7300B08D7}" presName="compNode" presStyleCnt="0"/>
      <dgm:spPr/>
    </dgm:pt>
    <dgm:pt modelId="{C06F1CBF-26D2-4042-9963-A283A9BB37E8}" type="pres">
      <dgm:prSet presAssocID="{0E925BB0-67FE-48B2-ABDC-76C7300B08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98E89000-ABD1-4CF0-9D58-D1D724D5B90E}" type="pres">
      <dgm:prSet presAssocID="{0E925BB0-67FE-48B2-ABDC-76C7300B08D7}" presName="iconSpace" presStyleCnt="0"/>
      <dgm:spPr/>
    </dgm:pt>
    <dgm:pt modelId="{A2A6853A-46D5-4C28-89AE-C16769B85CAE}" type="pres">
      <dgm:prSet presAssocID="{0E925BB0-67FE-48B2-ABDC-76C7300B08D7}" presName="parTx" presStyleLbl="revTx" presStyleIdx="4" presStyleCnt="6">
        <dgm:presLayoutVars>
          <dgm:chMax val="0"/>
          <dgm:chPref val="0"/>
        </dgm:presLayoutVars>
      </dgm:prSet>
      <dgm:spPr/>
    </dgm:pt>
    <dgm:pt modelId="{29B2C859-9729-45D2-BF3F-1AA41ED2A475}" type="pres">
      <dgm:prSet presAssocID="{0E925BB0-67FE-48B2-ABDC-76C7300B08D7}" presName="txSpace" presStyleCnt="0"/>
      <dgm:spPr/>
    </dgm:pt>
    <dgm:pt modelId="{E32015B1-CDA2-4CDE-8C1E-CD077C4CEC5B}" type="pres">
      <dgm:prSet presAssocID="{0E925BB0-67FE-48B2-ABDC-76C7300B08D7}" presName="desTx" presStyleLbl="revTx" presStyleIdx="5" presStyleCnt="6">
        <dgm:presLayoutVars/>
      </dgm:prSet>
      <dgm:spPr/>
    </dgm:pt>
  </dgm:ptLst>
  <dgm:cxnLst>
    <dgm:cxn modelId="{7C6E2D1D-B67E-4735-9BFC-396A24E502AA}" srcId="{97212C80-E0E2-46FB-97F5-CC2834F6E68D}" destId="{5F7D7227-7115-482A-BCE2-F4485AD66421}" srcOrd="1" destOrd="0" parTransId="{CF21DA05-5061-4AF2-8F16-E2B64860993B}" sibTransId="{EA0F40E9-7AFC-41B6-9EAC-E07B0909BD6D}"/>
    <dgm:cxn modelId="{97B3985D-F09A-49AA-844B-3222E1CDBCA9}" srcId="{97212C80-E0E2-46FB-97F5-CC2834F6E68D}" destId="{05669163-D690-4CCC-AC0D-34747E9E9D78}" srcOrd="0" destOrd="0" parTransId="{5582ED94-AD28-451C-8B86-0C5F100421BC}" sibTransId="{CDFCACC1-A054-45EA-91E6-B8B28E5569A5}"/>
    <dgm:cxn modelId="{6EA85A5E-9F00-46D3-B2C2-8573CFED4E3C}" srcId="{1C168B41-AA66-4DEE-AB89-36585CAC2645}" destId="{DCF92052-18F1-4547-A362-1D0B0EDAF261}" srcOrd="1" destOrd="0" parTransId="{10CF0476-5E08-4315-8B01-6852D20817C3}" sibTransId="{C5BEE759-B207-448E-92B0-236429B50A5A}"/>
    <dgm:cxn modelId="{15D99361-F90E-4918-8A29-0ECB308F5BF0}" srcId="{1C168B41-AA66-4DEE-AB89-36585CAC2645}" destId="{E42F479A-61EF-4AFE-8CBA-CF147AEFF53D}" srcOrd="0" destOrd="0" parTransId="{39893C4E-A8FB-4166-AE90-B872273D67E4}" sibTransId="{11C86BFA-A6E5-4312-9E98-AD1B245AE6C6}"/>
    <dgm:cxn modelId="{3FDCD366-330E-4E60-B3A6-D69E65357BF8}" srcId="{9F4405C1-0746-43C1-BBB6-A657B1F28D5E}" destId="{97212C80-E0E2-46FB-97F5-CC2834F6E68D}" srcOrd="0" destOrd="0" parTransId="{75B2F5E3-E8FE-47C8-9389-B696E8EB6D23}" sibTransId="{17C4C77E-CFD4-4AFE-8760-C80E578B888F}"/>
    <dgm:cxn modelId="{EAF4A06A-0659-4E51-BBBE-61851B1738F1}" srcId="{144BBCA5-D643-4074-87EE-4B3746128F6F}" destId="{4B768C4C-014F-4D3E-8F30-8C868A63D376}" srcOrd="1" destOrd="0" parTransId="{9C09D3B3-3683-4065-89B7-53DB35E6345B}" sibTransId="{E92B2ED5-6B74-4AE1-8C11-A77DADE00938}"/>
    <dgm:cxn modelId="{84758A74-DABD-4634-BAB0-F4AF89F789E0}" type="presOf" srcId="{29B9B7A4-A1C2-4892-827C-88B076D28F4E}" destId="{E32015B1-CDA2-4CDE-8C1E-CD077C4CEC5B}" srcOrd="0" destOrd="1" presId="urn:microsoft.com/office/officeart/2018/2/layout/IconLabelDescriptionList"/>
    <dgm:cxn modelId="{90940F55-E5A1-4D23-92C6-533BC0115313}" type="presOf" srcId="{97212C80-E0E2-46FB-97F5-CC2834F6E68D}" destId="{BC85F365-AE3C-48A4-81EF-B62C5FF186D1}" srcOrd="0" destOrd="0" presId="urn:microsoft.com/office/officeart/2018/2/layout/IconLabelDescriptionList"/>
    <dgm:cxn modelId="{6E177C77-7800-40C2-91AF-571BBFF8BBAB}" srcId="{144BBCA5-D643-4074-87EE-4B3746128F6F}" destId="{0E925BB0-67FE-48B2-ABDC-76C7300B08D7}" srcOrd="2" destOrd="0" parTransId="{F9FE7B02-E9F9-4D4D-B8EC-D009AD56D0C1}" sibTransId="{D98AC98A-A96D-4F39-AE9E-B9A17D677218}"/>
    <dgm:cxn modelId="{65300D7F-65FB-46F9-9BD4-89902BD295D5}" type="presOf" srcId="{0E925BB0-67FE-48B2-ABDC-76C7300B08D7}" destId="{A2A6853A-46D5-4C28-89AE-C16769B85CAE}" srcOrd="0" destOrd="0" presId="urn:microsoft.com/office/officeart/2018/2/layout/IconLabelDescriptionList"/>
    <dgm:cxn modelId="{02DD2A83-7CFB-4F31-BA59-EDFE92B1C02C}" type="presOf" srcId="{144BBCA5-D643-4074-87EE-4B3746128F6F}" destId="{AF409EBD-F0F9-4031-AFFE-BEDA6F7757F9}" srcOrd="0" destOrd="0" presId="urn:microsoft.com/office/officeart/2018/2/layout/IconLabelDescriptionList"/>
    <dgm:cxn modelId="{84BD8185-A54C-454E-9DA2-F77549D56DFF}" type="presOf" srcId="{DCF92052-18F1-4547-A362-1D0B0EDAF261}" destId="{B21F2971-CB5D-48D4-AA5F-AB8FC2A4083C}" srcOrd="0" destOrd="2" presId="urn:microsoft.com/office/officeart/2018/2/layout/IconLabelDescriptionList"/>
    <dgm:cxn modelId="{603C5C8A-1CE9-4F7D-9B39-C2312B49CA69}" srcId="{06F556A4-8983-49ED-8CFC-6027542B3017}" destId="{70A4DD89-E477-43FF-8D21-37EE447F2A03}" srcOrd="1" destOrd="0" parTransId="{F2231A11-CA49-4CE0-8070-632445AD5E69}" sibTransId="{52771D0A-D80C-4050-A0F5-F2ADC0767DE5}"/>
    <dgm:cxn modelId="{C494FE8D-7573-409C-BA6D-6B80D56E6A3B}" type="presOf" srcId="{05669163-D690-4CCC-AC0D-34747E9E9D78}" destId="{BC85F365-AE3C-48A4-81EF-B62C5FF186D1}" srcOrd="0" destOrd="1" presId="urn:microsoft.com/office/officeart/2018/2/layout/IconLabelDescriptionList"/>
    <dgm:cxn modelId="{0524619A-AA42-4BF0-B7B8-87CFAA4B10E0}" type="presOf" srcId="{E42F479A-61EF-4AFE-8CBA-CF147AEFF53D}" destId="{B21F2971-CB5D-48D4-AA5F-AB8FC2A4083C}" srcOrd="0" destOrd="1" presId="urn:microsoft.com/office/officeart/2018/2/layout/IconLabelDescriptionList"/>
    <dgm:cxn modelId="{F6660FA4-8417-46AB-A022-8A9CB9B870A2}" type="presOf" srcId="{1C168B41-AA66-4DEE-AB89-36585CAC2645}" destId="{B21F2971-CB5D-48D4-AA5F-AB8FC2A4083C}" srcOrd="0" destOrd="0" presId="urn:microsoft.com/office/officeart/2018/2/layout/IconLabelDescriptionList"/>
    <dgm:cxn modelId="{5C4F69AE-5044-4FC4-8D00-569BA3FFECFA}" srcId="{0E925BB0-67FE-48B2-ABDC-76C7300B08D7}" destId="{06F556A4-8983-49ED-8CFC-6027542B3017}" srcOrd="0" destOrd="0" parTransId="{CBEA2D1D-BCB7-4B63-AD75-78F61A7F2B61}" sibTransId="{03ACAB30-80A4-412E-B90F-1C2B21187038}"/>
    <dgm:cxn modelId="{E861A7BD-560D-435B-9F2E-E93A300FA281}" type="presOf" srcId="{70A4DD89-E477-43FF-8D21-37EE447F2A03}" destId="{E32015B1-CDA2-4CDE-8C1E-CD077C4CEC5B}" srcOrd="0" destOrd="2" presId="urn:microsoft.com/office/officeart/2018/2/layout/IconLabelDescriptionList"/>
    <dgm:cxn modelId="{B14A56C2-48C2-4E5A-96FB-901E7D8D7AD8}" srcId="{4B768C4C-014F-4D3E-8F30-8C868A63D376}" destId="{1C168B41-AA66-4DEE-AB89-36585CAC2645}" srcOrd="0" destOrd="0" parTransId="{8B61837D-47DA-41A9-9F7E-A354CA0BBFBF}" sibTransId="{57A7D7AA-8ABE-4982-A69A-7E842C8FD80B}"/>
    <dgm:cxn modelId="{E570D8C5-C0E9-45A9-B308-1650FA9CBACF}" type="presOf" srcId="{5F7D7227-7115-482A-BCE2-F4485AD66421}" destId="{BC85F365-AE3C-48A4-81EF-B62C5FF186D1}" srcOrd="0" destOrd="2" presId="urn:microsoft.com/office/officeart/2018/2/layout/IconLabelDescriptionList"/>
    <dgm:cxn modelId="{C474E6CD-189D-4ED0-9D36-057C8A2579E9}" type="presOf" srcId="{4B768C4C-014F-4D3E-8F30-8C868A63D376}" destId="{49CCC119-115B-4E22-AD41-77FE80D8CF5E}" srcOrd="0" destOrd="0" presId="urn:microsoft.com/office/officeart/2018/2/layout/IconLabelDescriptionList"/>
    <dgm:cxn modelId="{B73F4FCF-FC02-4838-95C0-E0932A0B13A3}" srcId="{144BBCA5-D643-4074-87EE-4B3746128F6F}" destId="{9F4405C1-0746-43C1-BBB6-A657B1F28D5E}" srcOrd="0" destOrd="0" parTransId="{83555DBB-97F7-489C-A0AE-0042FC7C94BF}" sibTransId="{B3C056D2-FF69-4070-8F27-FEE245340FB0}"/>
    <dgm:cxn modelId="{207FC8DB-DCBE-4D9B-90D7-0D96F01C049F}" srcId="{06F556A4-8983-49ED-8CFC-6027542B3017}" destId="{29B9B7A4-A1C2-4892-827C-88B076D28F4E}" srcOrd="0" destOrd="0" parTransId="{C6B09204-E31D-4DCF-AEF4-DA0F7DB0FAC3}" sibTransId="{21521F6A-E255-42B2-B755-BAB5E15F8765}"/>
    <dgm:cxn modelId="{4B766FE6-B167-4299-8A42-BE64B62A138A}" type="presOf" srcId="{9F4405C1-0746-43C1-BBB6-A657B1F28D5E}" destId="{62FCC12F-7561-487C-A5D7-C079AE0411BE}" srcOrd="0" destOrd="0" presId="urn:microsoft.com/office/officeart/2018/2/layout/IconLabelDescriptionList"/>
    <dgm:cxn modelId="{962221E8-B367-41A0-815C-AA031FD9FB38}" type="presOf" srcId="{06F556A4-8983-49ED-8CFC-6027542B3017}" destId="{E32015B1-CDA2-4CDE-8C1E-CD077C4CEC5B}" srcOrd="0" destOrd="0" presId="urn:microsoft.com/office/officeart/2018/2/layout/IconLabelDescriptionList"/>
    <dgm:cxn modelId="{D1C3EF0F-4183-4555-AE33-1B04347B0FE5}" type="presParOf" srcId="{AF409EBD-F0F9-4031-AFFE-BEDA6F7757F9}" destId="{80E38A3D-EC1B-4CD9-9EB2-A8839867241C}" srcOrd="0" destOrd="0" presId="urn:microsoft.com/office/officeart/2018/2/layout/IconLabelDescriptionList"/>
    <dgm:cxn modelId="{DD47CBE1-1029-4E6C-9259-A7036D3DB616}" type="presParOf" srcId="{80E38A3D-EC1B-4CD9-9EB2-A8839867241C}" destId="{1AF18FF6-6B33-4DDA-9354-160B447D0188}" srcOrd="0" destOrd="0" presId="urn:microsoft.com/office/officeart/2018/2/layout/IconLabelDescriptionList"/>
    <dgm:cxn modelId="{DE8048CA-88FE-4A85-AA22-6F10F8D9BA97}" type="presParOf" srcId="{80E38A3D-EC1B-4CD9-9EB2-A8839867241C}" destId="{05F9A1BC-8E08-464E-89C5-A16106982BD4}" srcOrd="1" destOrd="0" presId="urn:microsoft.com/office/officeart/2018/2/layout/IconLabelDescriptionList"/>
    <dgm:cxn modelId="{32FEF156-21C0-4EEB-9CA5-5EFBF33E56A3}" type="presParOf" srcId="{80E38A3D-EC1B-4CD9-9EB2-A8839867241C}" destId="{62FCC12F-7561-487C-A5D7-C079AE0411BE}" srcOrd="2" destOrd="0" presId="urn:microsoft.com/office/officeart/2018/2/layout/IconLabelDescriptionList"/>
    <dgm:cxn modelId="{3790CECD-97CC-41E7-84AF-93FE4E8CE40C}" type="presParOf" srcId="{80E38A3D-EC1B-4CD9-9EB2-A8839867241C}" destId="{6FCF124B-E3CB-4ED5-B644-D4729F068232}" srcOrd="3" destOrd="0" presId="urn:microsoft.com/office/officeart/2018/2/layout/IconLabelDescriptionList"/>
    <dgm:cxn modelId="{2D5C4FDC-FE05-4305-9AC0-42C61A8803B0}" type="presParOf" srcId="{80E38A3D-EC1B-4CD9-9EB2-A8839867241C}" destId="{BC85F365-AE3C-48A4-81EF-B62C5FF186D1}" srcOrd="4" destOrd="0" presId="urn:microsoft.com/office/officeart/2018/2/layout/IconLabelDescriptionList"/>
    <dgm:cxn modelId="{5CF83872-7E4E-47AA-A658-C285E5A8F5D7}" type="presParOf" srcId="{AF409EBD-F0F9-4031-AFFE-BEDA6F7757F9}" destId="{1CCB1F2F-98CF-43C3-B207-EBFEA573D847}" srcOrd="1" destOrd="0" presId="urn:microsoft.com/office/officeart/2018/2/layout/IconLabelDescriptionList"/>
    <dgm:cxn modelId="{E363C7CC-D37C-424C-9CBB-B9F7E9EC5E7B}" type="presParOf" srcId="{AF409EBD-F0F9-4031-AFFE-BEDA6F7757F9}" destId="{B99338FA-98D1-429B-BD54-C9BD4510AC0E}" srcOrd="2" destOrd="0" presId="urn:microsoft.com/office/officeart/2018/2/layout/IconLabelDescriptionList"/>
    <dgm:cxn modelId="{A9EB2A02-9FF7-496E-8CE7-5C36BD296861}" type="presParOf" srcId="{B99338FA-98D1-429B-BD54-C9BD4510AC0E}" destId="{FF8C6BA2-38D3-4469-85B0-96AAC2B6A113}" srcOrd="0" destOrd="0" presId="urn:microsoft.com/office/officeart/2018/2/layout/IconLabelDescriptionList"/>
    <dgm:cxn modelId="{B64C8DE6-2E0C-49D8-A1A3-64CEBC1C3E3B}" type="presParOf" srcId="{B99338FA-98D1-429B-BD54-C9BD4510AC0E}" destId="{34FA49FA-D5E2-45C4-87DD-3180405D0B80}" srcOrd="1" destOrd="0" presId="urn:microsoft.com/office/officeart/2018/2/layout/IconLabelDescriptionList"/>
    <dgm:cxn modelId="{7363CFE1-EBD2-42CC-BD9A-7A1B53F32D73}" type="presParOf" srcId="{B99338FA-98D1-429B-BD54-C9BD4510AC0E}" destId="{49CCC119-115B-4E22-AD41-77FE80D8CF5E}" srcOrd="2" destOrd="0" presId="urn:microsoft.com/office/officeart/2018/2/layout/IconLabelDescriptionList"/>
    <dgm:cxn modelId="{5D93F8B8-7F38-4CB0-BC75-1E0E5D967C9C}" type="presParOf" srcId="{B99338FA-98D1-429B-BD54-C9BD4510AC0E}" destId="{35A69F72-79E9-415D-A0F6-C40AF757A519}" srcOrd="3" destOrd="0" presId="urn:microsoft.com/office/officeart/2018/2/layout/IconLabelDescriptionList"/>
    <dgm:cxn modelId="{4DDAA40D-F70A-4CD6-9B5A-DA6F2DED4BDE}" type="presParOf" srcId="{B99338FA-98D1-429B-BD54-C9BD4510AC0E}" destId="{B21F2971-CB5D-48D4-AA5F-AB8FC2A4083C}" srcOrd="4" destOrd="0" presId="urn:microsoft.com/office/officeart/2018/2/layout/IconLabelDescriptionList"/>
    <dgm:cxn modelId="{B74D4C9F-C2E5-4B07-B566-C66130E341D4}" type="presParOf" srcId="{AF409EBD-F0F9-4031-AFFE-BEDA6F7757F9}" destId="{42FC5498-D4E7-4377-BA56-F76C233824F8}" srcOrd="3" destOrd="0" presId="urn:microsoft.com/office/officeart/2018/2/layout/IconLabelDescriptionList"/>
    <dgm:cxn modelId="{888FA4B1-1842-4CE4-A7F1-89407D4B273C}" type="presParOf" srcId="{AF409EBD-F0F9-4031-AFFE-BEDA6F7757F9}" destId="{CBFAB558-1A44-4C13-B12A-BB9E19B180FD}" srcOrd="4" destOrd="0" presId="urn:microsoft.com/office/officeart/2018/2/layout/IconLabelDescriptionList"/>
    <dgm:cxn modelId="{FDD449B8-4443-4202-A38A-F1B6D488655E}" type="presParOf" srcId="{CBFAB558-1A44-4C13-B12A-BB9E19B180FD}" destId="{C06F1CBF-26D2-4042-9963-A283A9BB37E8}" srcOrd="0" destOrd="0" presId="urn:microsoft.com/office/officeart/2018/2/layout/IconLabelDescriptionList"/>
    <dgm:cxn modelId="{84BB6C98-CABD-4FBC-81B3-18690D3E5A3F}" type="presParOf" srcId="{CBFAB558-1A44-4C13-B12A-BB9E19B180FD}" destId="{98E89000-ABD1-4CF0-9D58-D1D724D5B90E}" srcOrd="1" destOrd="0" presId="urn:microsoft.com/office/officeart/2018/2/layout/IconLabelDescriptionList"/>
    <dgm:cxn modelId="{451AB7A5-8359-4143-91A7-488E62C0F5FA}" type="presParOf" srcId="{CBFAB558-1A44-4C13-B12A-BB9E19B180FD}" destId="{A2A6853A-46D5-4C28-89AE-C16769B85CAE}" srcOrd="2" destOrd="0" presId="urn:microsoft.com/office/officeart/2018/2/layout/IconLabelDescriptionList"/>
    <dgm:cxn modelId="{010CFC72-8EE4-42F6-BBC3-C276D2FDBC83}" type="presParOf" srcId="{CBFAB558-1A44-4C13-B12A-BB9E19B180FD}" destId="{29B2C859-9729-45D2-BF3F-1AA41ED2A475}" srcOrd="3" destOrd="0" presId="urn:microsoft.com/office/officeart/2018/2/layout/IconLabelDescriptionList"/>
    <dgm:cxn modelId="{C81C1977-AF8D-417D-82FA-B42DEA0EA0D6}" type="presParOf" srcId="{CBFAB558-1A44-4C13-B12A-BB9E19B180FD}" destId="{E32015B1-CDA2-4CDE-8C1E-CD077C4CEC5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CCEAC-964B-4BC7-AD07-94992AE881FC}">
      <dsp:nvSpPr>
        <dsp:cNvPr id="0" name=""/>
        <dsp:cNvSpPr/>
      </dsp:nvSpPr>
      <dsp:spPr>
        <a:xfrm>
          <a:off x="0" y="1794"/>
          <a:ext cx="7657822" cy="886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22FCB-D662-4FE6-B699-8AFF5B973C81}">
      <dsp:nvSpPr>
        <dsp:cNvPr id="0" name=""/>
        <dsp:cNvSpPr/>
      </dsp:nvSpPr>
      <dsp:spPr>
        <a:xfrm>
          <a:off x="294038" y="230188"/>
          <a:ext cx="487319" cy="487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714F2-38A9-421D-B9A8-BB66B2D613AF}">
      <dsp:nvSpPr>
        <dsp:cNvPr id="0" name=""/>
        <dsp:cNvSpPr/>
      </dsp:nvSpPr>
      <dsp:spPr>
        <a:xfrm>
          <a:off x="1023371" y="4159"/>
          <a:ext cx="6634450" cy="886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2" tIns="93772" rIns="93772" bIns="93772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0000"/>
              </a:solidFill>
              <a:latin typeface="Aptos"/>
            </a:rPr>
            <a:t>Total Charges column had 11 missing values, which were replaced </a:t>
          </a:r>
          <a:r>
            <a:rPr lang="en-US" sz="1900" b="0" kern="1200" dirty="0">
              <a:solidFill>
                <a:srgbClr val="000000"/>
              </a:solidFill>
              <a:latin typeface="Aptos"/>
            </a:rPr>
            <a:t>with mean </a:t>
          </a:r>
          <a:r>
            <a:rPr lang="en-US" sz="1900" kern="1200" dirty="0">
              <a:solidFill>
                <a:srgbClr val="000000"/>
              </a:solidFill>
              <a:latin typeface="Aptos"/>
            </a:rPr>
            <a:t>of </a:t>
          </a:r>
          <a:r>
            <a:rPr lang="en-US" sz="1900" b="0" kern="1200" dirty="0">
              <a:solidFill>
                <a:srgbClr val="000000"/>
              </a:solidFill>
              <a:latin typeface="Aptos"/>
            </a:rPr>
            <a:t>the column</a:t>
          </a:r>
          <a:r>
            <a:rPr lang="en-US" sz="1900" kern="1200" dirty="0">
              <a:solidFill>
                <a:srgbClr val="000000"/>
              </a:solidFill>
              <a:latin typeface="Aptos"/>
            </a:rPr>
            <a:t>.</a:t>
          </a:r>
        </a:p>
      </dsp:txBody>
      <dsp:txXfrm>
        <a:off x="1023371" y="4159"/>
        <a:ext cx="6634450" cy="886035"/>
      </dsp:txXfrm>
    </dsp:sp>
    <dsp:sp modelId="{A2F2E604-C2D7-4CA4-8011-BB476FF01967}">
      <dsp:nvSpPr>
        <dsp:cNvPr id="0" name=""/>
        <dsp:cNvSpPr/>
      </dsp:nvSpPr>
      <dsp:spPr>
        <a:xfrm>
          <a:off x="0" y="1111704"/>
          <a:ext cx="7657822" cy="886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471EF-4E78-4D3D-A614-388946A38F26}">
      <dsp:nvSpPr>
        <dsp:cNvPr id="0" name=""/>
        <dsp:cNvSpPr/>
      </dsp:nvSpPr>
      <dsp:spPr>
        <a:xfrm>
          <a:off x="268025" y="1311062"/>
          <a:ext cx="487319" cy="487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4E3BB-9CBE-45CC-9673-E050DEA7C44A}">
      <dsp:nvSpPr>
        <dsp:cNvPr id="0" name=""/>
        <dsp:cNvSpPr/>
      </dsp:nvSpPr>
      <dsp:spPr>
        <a:xfrm>
          <a:off x="1023371" y="1111704"/>
          <a:ext cx="6634450" cy="886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2" tIns="93772" rIns="93772" bIns="937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000000"/>
              </a:solidFill>
              <a:latin typeface="Aptos"/>
            </a:rPr>
            <a:t>Filtered unwanted columns </a:t>
          </a:r>
          <a:r>
            <a:rPr lang="en-US" sz="1900" b="0" kern="1200" dirty="0">
              <a:latin typeface="Aptos"/>
            </a:rPr>
            <a:t>like </a:t>
          </a:r>
          <a:r>
            <a:rPr lang="en-US" sz="1900" b="0" kern="1200" dirty="0" err="1">
              <a:latin typeface="Aptos"/>
            </a:rPr>
            <a:t>CustomerID</a:t>
          </a:r>
          <a:r>
            <a:rPr lang="en-US" sz="1900" b="0" kern="1200" dirty="0">
              <a:latin typeface="Aptos"/>
            </a:rPr>
            <a:t>.</a:t>
          </a:r>
        </a:p>
      </dsp:txBody>
      <dsp:txXfrm>
        <a:off x="1023371" y="1111704"/>
        <a:ext cx="6634450" cy="886035"/>
      </dsp:txXfrm>
    </dsp:sp>
    <dsp:sp modelId="{A31E4FDA-4E3C-40EE-8E13-15FB65A2AC40}">
      <dsp:nvSpPr>
        <dsp:cNvPr id="0" name=""/>
        <dsp:cNvSpPr/>
      </dsp:nvSpPr>
      <dsp:spPr>
        <a:xfrm>
          <a:off x="0" y="2219249"/>
          <a:ext cx="7657822" cy="886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CC8B9-1C69-4C38-B664-2BEC50B1D0AD}">
      <dsp:nvSpPr>
        <dsp:cNvPr id="0" name=""/>
        <dsp:cNvSpPr/>
      </dsp:nvSpPr>
      <dsp:spPr>
        <a:xfrm>
          <a:off x="268025" y="2418607"/>
          <a:ext cx="487319" cy="48731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E3159-F915-42D1-8EBC-7499605AB9E6}">
      <dsp:nvSpPr>
        <dsp:cNvPr id="0" name=""/>
        <dsp:cNvSpPr/>
      </dsp:nvSpPr>
      <dsp:spPr>
        <a:xfrm>
          <a:off x="1023371" y="2219249"/>
          <a:ext cx="6634450" cy="886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2" tIns="93772" rIns="93772" bIns="937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ptos"/>
            </a:rPr>
            <a:t>Transformation: Cube root transformation on the Total Charges column to reduce skewness</a:t>
          </a:r>
        </a:p>
      </dsp:txBody>
      <dsp:txXfrm>
        <a:off x="1023371" y="2219249"/>
        <a:ext cx="6634450" cy="886035"/>
      </dsp:txXfrm>
    </dsp:sp>
    <dsp:sp modelId="{85F473F1-1E88-41C7-B2AB-83F54F59FE16}">
      <dsp:nvSpPr>
        <dsp:cNvPr id="0" name=""/>
        <dsp:cNvSpPr/>
      </dsp:nvSpPr>
      <dsp:spPr>
        <a:xfrm>
          <a:off x="0" y="3326794"/>
          <a:ext cx="7657822" cy="886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AC270-5270-4052-9EEB-E7F355DFC825}">
      <dsp:nvSpPr>
        <dsp:cNvPr id="0" name=""/>
        <dsp:cNvSpPr/>
      </dsp:nvSpPr>
      <dsp:spPr>
        <a:xfrm>
          <a:off x="268025" y="3526152"/>
          <a:ext cx="487319" cy="487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9ECB1-6D99-4732-B672-F0897D7E4093}">
      <dsp:nvSpPr>
        <dsp:cNvPr id="0" name=""/>
        <dsp:cNvSpPr/>
      </dsp:nvSpPr>
      <dsp:spPr>
        <a:xfrm>
          <a:off x="1023371" y="3326794"/>
          <a:ext cx="6634450" cy="886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2" tIns="93772" rIns="93772" bIns="937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00000"/>
              </a:solidFill>
              <a:latin typeface="Aptos"/>
            </a:rPr>
            <a:t>Balancing the data: Used </a:t>
          </a:r>
          <a:r>
            <a:rPr lang="en-US" sz="1900" b="1" kern="1200" dirty="0">
              <a:solidFill>
                <a:srgbClr val="000000"/>
              </a:solidFill>
              <a:latin typeface="Aptos"/>
            </a:rPr>
            <a:t>SMOTE </a:t>
          </a:r>
          <a:r>
            <a:rPr lang="en-US" sz="1900" kern="1200" dirty="0">
              <a:solidFill>
                <a:srgbClr val="000000"/>
              </a:solidFill>
              <a:latin typeface="Aptos"/>
            </a:rPr>
            <a:t>to oversample the minority class in the target variable</a:t>
          </a:r>
          <a:r>
            <a:rPr lang="en-US" sz="1900" kern="1200" dirty="0">
              <a:latin typeface="Aptos"/>
            </a:rPr>
            <a:t>.</a:t>
          </a:r>
          <a:endParaRPr lang="en-US" sz="1900" kern="1200" dirty="0"/>
        </a:p>
      </dsp:txBody>
      <dsp:txXfrm>
        <a:off x="1023371" y="3326794"/>
        <a:ext cx="6634450" cy="886035"/>
      </dsp:txXfrm>
    </dsp:sp>
    <dsp:sp modelId="{CE9FA0A0-60C9-4B30-B343-0E723588D954}">
      <dsp:nvSpPr>
        <dsp:cNvPr id="0" name=""/>
        <dsp:cNvSpPr/>
      </dsp:nvSpPr>
      <dsp:spPr>
        <a:xfrm>
          <a:off x="0" y="4434339"/>
          <a:ext cx="7657822" cy="8860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A0020-4064-424F-9532-30CD3A71402E}">
      <dsp:nvSpPr>
        <dsp:cNvPr id="0" name=""/>
        <dsp:cNvSpPr/>
      </dsp:nvSpPr>
      <dsp:spPr>
        <a:xfrm>
          <a:off x="268025" y="4633697"/>
          <a:ext cx="487319" cy="4873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74EF0-D247-4C2B-86E3-B3021C79A6B1}">
      <dsp:nvSpPr>
        <dsp:cNvPr id="0" name=""/>
        <dsp:cNvSpPr/>
      </dsp:nvSpPr>
      <dsp:spPr>
        <a:xfrm>
          <a:off x="1023371" y="4434339"/>
          <a:ext cx="6634450" cy="886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2" tIns="93772" rIns="93772" bIns="937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rgbClr val="000000"/>
              </a:solidFill>
              <a:latin typeface="Aptos"/>
            </a:rPr>
            <a:t>Partitioning: </a:t>
          </a:r>
          <a:r>
            <a:rPr lang="en-US" sz="1900" b="0" kern="1200" dirty="0" err="1">
              <a:solidFill>
                <a:srgbClr val="000000"/>
              </a:solidFill>
              <a:latin typeface="Aptos"/>
            </a:rPr>
            <a:t>Spilit</a:t>
          </a:r>
          <a:r>
            <a:rPr lang="en-US" sz="1900" b="0" kern="1200" dirty="0">
              <a:solidFill>
                <a:srgbClr val="000000"/>
              </a:solidFill>
              <a:latin typeface="Aptos"/>
            </a:rPr>
            <a:t> the data into train and test set. A 70-30 split has been done here. </a:t>
          </a:r>
        </a:p>
      </dsp:txBody>
      <dsp:txXfrm>
        <a:off x="1023371" y="4434339"/>
        <a:ext cx="6634450" cy="886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CCEAC-964B-4BC7-AD07-94992AE881FC}">
      <dsp:nvSpPr>
        <dsp:cNvPr id="0" name=""/>
        <dsp:cNvSpPr/>
      </dsp:nvSpPr>
      <dsp:spPr>
        <a:xfrm>
          <a:off x="0" y="3"/>
          <a:ext cx="9308332" cy="1035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22FCB-D662-4FE6-B699-8AFF5B973C81}">
      <dsp:nvSpPr>
        <dsp:cNvPr id="0" name=""/>
        <dsp:cNvSpPr/>
      </dsp:nvSpPr>
      <dsp:spPr>
        <a:xfrm>
          <a:off x="313228" y="235023"/>
          <a:ext cx="569506" cy="5695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714F2-38A9-421D-B9A8-BB66B2D613AF}">
      <dsp:nvSpPr>
        <dsp:cNvPr id="0" name=""/>
        <dsp:cNvSpPr/>
      </dsp:nvSpPr>
      <dsp:spPr>
        <a:xfrm>
          <a:off x="1195963" y="2043"/>
          <a:ext cx="8112368" cy="10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87" tIns="109587" rIns="109587" bIns="1095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After filtering of missing values, the Yes/No columns are Label encoded (0/1) using the </a:t>
          </a:r>
          <a:r>
            <a:rPr lang="en-US" sz="2000" b="1" kern="1200" dirty="0"/>
            <a:t>Category to Number node</a:t>
          </a:r>
          <a:r>
            <a:rPr lang="en-US" sz="2000" kern="1200" dirty="0"/>
            <a:t>.</a:t>
          </a:r>
        </a:p>
      </dsp:txBody>
      <dsp:txXfrm>
        <a:off x="1195963" y="2043"/>
        <a:ext cx="8112368" cy="1035466"/>
      </dsp:txXfrm>
    </dsp:sp>
    <dsp:sp modelId="{A2F2E604-C2D7-4CA4-8011-BB476FF01967}">
      <dsp:nvSpPr>
        <dsp:cNvPr id="0" name=""/>
        <dsp:cNvSpPr/>
      </dsp:nvSpPr>
      <dsp:spPr>
        <a:xfrm>
          <a:off x="0" y="1308801"/>
          <a:ext cx="9308332" cy="1035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471EF-4E78-4D3D-A614-388946A38F26}">
      <dsp:nvSpPr>
        <dsp:cNvPr id="0" name=""/>
        <dsp:cNvSpPr/>
      </dsp:nvSpPr>
      <dsp:spPr>
        <a:xfrm>
          <a:off x="313228" y="1529356"/>
          <a:ext cx="569506" cy="5695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4E3BB-9CBE-45CC-9673-E050DEA7C44A}">
      <dsp:nvSpPr>
        <dsp:cNvPr id="0" name=""/>
        <dsp:cNvSpPr/>
      </dsp:nvSpPr>
      <dsp:spPr>
        <a:xfrm>
          <a:off x="1195963" y="1296376"/>
          <a:ext cx="8112368" cy="10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87" tIns="109587" rIns="109587" bIns="1095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encode columns with more than two categories, the One-hot encoding method was executed using the </a:t>
          </a:r>
          <a:r>
            <a:rPr lang="en-US" sz="2000" b="1" kern="1200" dirty="0"/>
            <a:t>One to Many node.</a:t>
          </a:r>
          <a:endParaRPr lang="en-US" sz="2000" kern="1200" dirty="0"/>
        </a:p>
      </dsp:txBody>
      <dsp:txXfrm>
        <a:off x="1195963" y="1296376"/>
        <a:ext cx="8112368" cy="1035466"/>
      </dsp:txXfrm>
    </dsp:sp>
    <dsp:sp modelId="{85F473F1-1E88-41C7-B2AB-83F54F59FE16}">
      <dsp:nvSpPr>
        <dsp:cNvPr id="0" name=""/>
        <dsp:cNvSpPr/>
      </dsp:nvSpPr>
      <dsp:spPr>
        <a:xfrm>
          <a:off x="0" y="2590709"/>
          <a:ext cx="9308332" cy="1035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AC270-5270-4052-9EEB-E7F355DFC825}">
      <dsp:nvSpPr>
        <dsp:cNvPr id="0" name=""/>
        <dsp:cNvSpPr/>
      </dsp:nvSpPr>
      <dsp:spPr>
        <a:xfrm>
          <a:off x="313228" y="2823689"/>
          <a:ext cx="569506" cy="5695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9ECB1-6D99-4732-B672-F0897D7E4093}">
      <dsp:nvSpPr>
        <dsp:cNvPr id="0" name=""/>
        <dsp:cNvSpPr/>
      </dsp:nvSpPr>
      <dsp:spPr>
        <a:xfrm>
          <a:off x="1195963" y="2590709"/>
          <a:ext cx="8112368" cy="10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87" tIns="109587" rIns="109587" bIns="1095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</a:t>
          </a:r>
          <a:r>
            <a:rPr lang="en-US" sz="2000" b="1" kern="1200" dirty="0"/>
            <a:t>Math Formula node </a:t>
          </a:r>
          <a:r>
            <a:rPr lang="en-US" sz="2000" b="0" kern="1200" dirty="0"/>
            <a:t>was used </a:t>
          </a:r>
          <a:r>
            <a:rPr lang="en-US" sz="2000" kern="1200" dirty="0"/>
            <a:t>to create a new numerical column called 'Tenure to Total Ratio'.</a:t>
          </a:r>
        </a:p>
      </dsp:txBody>
      <dsp:txXfrm>
        <a:off x="1195963" y="2590709"/>
        <a:ext cx="8112368" cy="1035466"/>
      </dsp:txXfrm>
    </dsp:sp>
    <dsp:sp modelId="{6A3A8467-8293-4F6D-9C24-1E2CE28CD211}">
      <dsp:nvSpPr>
        <dsp:cNvPr id="0" name=""/>
        <dsp:cNvSpPr/>
      </dsp:nvSpPr>
      <dsp:spPr>
        <a:xfrm>
          <a:off x="0" y="3885042"/>
          <a:ext cx="9308332" cy="1035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10A47-34AC-464D-864A-3720654DB786}">
      <dsp:nvSpPr>
        <dsp:cNvPr id="0" name=""/>
        <dsp:cNvSpPr/>
      </dsp:nvSpPr>
      <dsp:spPr>
        <a:xfrm>
          <a:off x="313228" y="4118022"/>
          <a:ext cx="569506" cy="5695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61A05-AE0A-483D-9F6F-153676233375}">
      <dsp:nvSpPr>
        <dsp:cNvPr id="0" name=""/>
        <dsp:cNvSpPr/>
      </dsp:nvSpPr>
      <dsp:spPr>
        <a:xfrm>
          <a:off x="1195963" y="3885042"/>
          <a:ext cx="8112368" cy="10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87" tIns="109587" rIns="109587" bIns="1095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Lastly, to avoid bias while training of the ML models, we normalize the data using the Z-scorer method by deploying the </a:t>
          </a:r>
          <a:r>
            <a:rPr lang="en-US" sz="2000" b="1" kern="1200"/>
            <a:t>Normalizer node.</a:t>
          </a:r>
          <a:endParaRPr lang="en-US" sz="2000" kern="1200"/>
        </a:p>
      </dsp:txBody>
      <dsp:txXfrm>
        <a:off x="1195963" y="3885042"/>
        <a:ext cx="8112368" cy="1035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C1F1A-99EE-493F-931C-FD4CE1366EF6}">
      <dsp:nvSpPr>
        <dsp:cNvPr id="0" name=""/>
        <dsp:cNvSpPr/>
      </dsp:nvSpPr>
      <dsp:spPr>
        <a:xfrm>
          <a:off x="0" y="138529"/>
          <a:ext cx="5810379" cy="950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XGBoost</a:t>
          </a:r>
          <a:r>
            <a:rPr lang="en-US" sz="1700" kern="1200" dirty="0"/>
            <a:t> Tree Ensemble Model - The best-performing model, with </a:t>
          </a:r>
          <a:r>
            <a:rPr lang="en-US" sz="1700" b="1" kern="1200" dirty="0">
              <a:latin typeface="Aptos Display" panose="02110004020202020204"/>
            </a:rPr>
            <a:t>88.1</a:t>
          </a:r>
          <a:r>
            <a:rPr lang="en-US" sz="1700" b="1" kern="1200" dirty="0"/>
            <a:t>%</a:t>
          </a:r>
          <a:r>
            <a:rPr lang="en-US" sz="1700" kern="1200" dirty="0"/>
            <a:t> accuracy and minimal error. </a:t>
          </a:r>
        </a:p>
      </dsp:txBody>
      <dsp:txXfrm>
        <a:off x="46424" y="184953"/>
        <a:ext cx="5717531" cy="858142"/>
      </dsp:txXfrm>
    </dsp:sp>
    <dsp:sp modelId="{FC1DFB36-EF83-4354-94A6-D4BEA177ED79}">
      <dsp:nvSpPr>
        <dsp:cNvPr id="0" name=""/>
        <dsp:cNvSpPr/>
      </dsp:nvSpPr>
      <dsp:spPr>
        <a:xfrm>
          <a:off x="0" y="1351055"/>
          <a:ext cx="5810379" cy="950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Outperformed other simpler models in prediction accuracy and model efficiency.</a:t>
          </a:r>
        </a:p>
      </dsp:txBody>
      <dsp:txXfrm>
        <a:off x="46424" y="1397479"/>
        <a:ext cx="5717531" cy="858142"/>
      </dsp:txXfrm>
    </dsp:sp>
    <dsp:sp modelId="{A95B37CA-3A48-4F23-8C21-34A7CB1778CE}">
      <dsp:nvSpPr>
        <dsp:cNvPr id="0" name=""/>
        <dsp:cNvSpPr/>
      </dsp:nvSpPr>
      <dsp:spPr>
        <a:xfrm>
          <a:off x="0" y="2634445"/>
          <a:ext cx="5810379" cy="950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Unlike logistic regression (linear) or SVM (limited kernel complexity), </a:t>
          </a:r>
          <a:r>
            <a:rPr lang="en-US" sz="1700" kern="1200" err="1"/>
            <a:t>XGBoost</a:t>
          </a:r>
          <a:r>
            <a:rPr lang="en-US" sz="1700" kern="1200"/>
            <a:t> Tree Ensemble Model automatically learns non-linear patterns and feature interactions.</a:t>
          </a:r>
        </a:p>
      </dsp:txBody>
      <dsp:txXfrm>
        <a:off x="46424" y="2680869"/>
        <a:ext cx="5717531" cy="858142"/>
      </dsp:txXfrm>
    </dsp:sp>
    <dsp:sp modelId="{E1B26888-FDA3-4C7C-BC88-A0E28233D9E8}">
      <dsp:nvSpPr>
        <dsp:cNvPr id="0" name=""/>
        <dsp:cNvSpPr/>
      </dsp:nvSpPr>
      <dsp:spPr>
        <a:xfrm>
          <a:off x="0" y="3900121"/>
          <a:ext cx="5810379" cy="950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110004020202020204"/>
              <a:ea typeface="Calibri"/>
              <a:cs typeface="Calibri"/>
            </a:rPr>
            <a:t>It improves over time by learning from previous errors unlike the Random Forest model. Also, XGBoost is not sensitive to skewness or non-normality of variables.</a:t>
          </a:r>
        </a:p>
      </dsp:txBody>
      <dsp:txXfrm>
        <a:off x="46424" y="3946545"/>
        <a:ext cx="5717531" cy="858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18FF6-6B33-4DDA-9354-160B447D0188}">
      <dsp:nvSpPr>
        <dsp:cNvPr id="0" name=""/>
        <dsp:cNvSpPr/>
      </dsp:nvSpPr>
      <dsp:spPr>
        <a:xfrm>
          <a:off x="2273" y="1316203"/>
          <a:ext cx="603914" cy="603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CC12F-7561-487C-A5D7-C079AE0411BE}">
      <dsp:nvSpPr>
        <dsp:cNvPr id="0" name=""/>
        <dsp:cNvSpPr/>
      </dsp:nvSpPr>
      <dsp:spPr>
        <a:xfrm>
          <a:off x="2273" y="2051511"/>
          <a:ext cx="1725468" cy="258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Reinforce</a:t>
          </a:r>
        </a:p>
      </dsp:txBody>
      <dsp:txXfrm>
        <a:off x="2273" y="2051511"/>
        <a:ext cx="1725468" cy="258820"/>
      </dsp:txXfrm>
    </dsp:sp>
    <dsp:sp modelId="{BC85F365-AE3C-48A4-81EF-B62C5FF186D1}">
      <dsp:nvSpPr>
        <dsp:cNvPr id="0" name=""/>
        <dsp:cNvSpPr/>
      </dsp:nvSpPr>
      <dsp:spPr>
        <a:xfrm>
          <a:off x="2273" y="2371446"/>
          <a:ext cx="1725468" cy="2000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Reinforce Monthly Charges Perceived Value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Highlight values delivered for cost like speed, reliability, and included services.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Offer tiered pricing or loyalty discounts to long-term users.</a:t>
          </a:r>
        </a:p>
      </dsp:txBody>
      <dsp:txXfrm>
        <a:off x="2273" y="2371446"/>
        <a:ext cx="1725468" cy="2000446"/>
      </dsp:txXfrm>
    </dsp:sp>
    <dsp:sp modelId="{FF8C6BA2-38D3-4469-85B0-96AAC2B6A113}">
      <dsp:nvSpPr>
        <dsp:cNvPr id="0" name=""/>
        <dsp:cNvSpPr/>
      </dsp:nvSpPr>
      <dsp:spPr>
        <a:xfrm>
          <a:off x="2029699" y="1316203"/>
          <a:ext cx="603914" cy="603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C119-115B-4E22-AD41-77FE80D8CF5E}">
      <dsp:nvSpPr>
        <dsp:cNvPr id="0" name=""/>
        <dsp:cNvSpPr/>
      </dsp:nvSpPr>
      <dsp:spPr>
        <a:xfrm>
          <a:off x="2029699" y="2051511"/>
          <a:ext cx="1725468" cy="258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Target</a:t>
          </a:r>
        </a:p>
      </dsp:txBody>
      <dsp:txXfrm>
        <a:off x="2029699" y="2051511"/>
        <a:ext cx="1725468" cy="258820"/>
      </dsp:txXfrm>
    </dsp:sp>
    <dsp:sp modelId="{B21F2971-CB5D-48D4-AA5F-AB8FC2A4083C}">
      <dsp:nvSpPr>
        <dsp:cNvPr id="0" name=""/>
        <dsp:cNvSpPr/>
      </dsp:nvSpPr>
      <dsp:spPr>
        <a:xfrm>
          <a:off x="2029699" y="2371446"/>
          <a:ext cx="1725468" cy="2000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Target High-Risk Contract Users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Encourage Month-to-Month users to upgrade to 1- or 2-year contracts with perks or discounts.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Launch personalized retention offers for new customers with low tenure less than 3 months.</a:t>
          </a:r>
        </a:p>
      </dsp:txBody>
      <dsp:txXfrm>
        <a:off x="2029699" y="2371446"/>
        <a:ext cx="1725468" cy="2000446"/>
      </dsp:txXfrm>
    </dsp:sp>
    <dsp:sp modelId="{C06F1CBF-26D2-4042-9963-A283A9BB37E8}">
      <dsp:nvSpPr>
        <dsp:cNvPr id="0" name=""/>
        <dsp:cNvSpPr/>
      </dsp:nvSpPr>
      <dsp:spPr>
        <a:xfrm>
          <a:off x="4057125" y="1316203"/>
          <a:ext cx="603914" cy="603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6853A-46D5-4C28-89AE-C16769B85CAE}">
      <dsp:nvSpPr>
        <dsp:cNvPr id="0" name=""/>
        <dsp:cNvSpPr/>
      </dsp:nvSpPr>
      <dsp:spPr>
        <a:xfrm>
          <a:off x="4057125" y="2051511"/>
          <a:ext cx="1725468" cy="258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Upsell</a:t>
          </a:r>
        </a:p>
      </dsp:txBody>
      <dsp:txXfrm>
        <a:off x="4057125" y="2051511"/>
        <a:ext cx="1725468" cy="258820"/>
      </dsp:txXfrm>
    </dsp:sp>
    <dsp:sp modelId="{E32015B1-CDA2-4CDE-8C1E-CD077C4CEC5B}">
      <dsp:nvSpPr>
        <dsp:cNvPr id="0" name=""/>
        <dsp:cNvSpPr/>
      </dsp:nvSpPr>
      <dsp:spPr>
        <a:xfrm>
          <a:off x="4057125" y="2371446"/>
          <a:ext cx="1725468" cy="2000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Upsell Value-Add Services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Bundle add-ons like Online Security, Tech Support, and Streaming.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 free trials to showcase value and increase adoption, reducing churn from customer lacking these</a:t>
          </a:r>
        </a:p>
      </dsp:txBody>
      <dsp:txXfrm>
        <a:off x="4057125" y="2371446"/>
        <a:ext cx="1725468" cy="200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D2654-EA40-4A29-ADB4-2B2CE8712C7B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1B2D3-A53E-4B02-8CB2-918D7BD68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10D2-E4C5-42A5-AFE7-E82336F716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1B2D3-A53E-4B02-8CB2-918D7BD687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310D2-E4C5-42A5-AFE7-E82336F716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9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1B2D3-A53E-4B02-8CB2-918D7BD68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9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5269-C087-5B4B-3BF7-53D9C84A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3EE5F-25EF-F8BF-8181-0795E4031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CDC5-D780-C2BF-7848-757FB662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53E6A-6623-40F6-AE1B-D6B833EF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C8B7A-FE96-1EAB-50A7-8C5A1E2E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41A2-66D5-E8C8-6FFF-50D700D9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AB818-901E-2EF9-A7B9-AEBCF7D1B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13EAF-2FAD-FF8A-5FF0-F3A66632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87E3-459B-2E6C-E952-08698AF9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B597-1375-1C74-2C9B-A9FEFD65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0F3E3-C2D7-B423-1927-E00B708FE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85DDB-9E66-F55B-C479-CE7AB15C9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EF0E-9E35-7182-2AC4-E3856AC7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D460-DCAA-8CC1-A7E3-82E15639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BDD9-1B05-4A8A-2100-481A53A5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5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834D-9642-F22F-E72C-A680A553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38FF-492C-2EDA-F558-5B1B277C5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33189-0633-4649-D45D-4EE89ADF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AB42-2970-D391-BCD3-9702E2D8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2826-CE97-42AB-4BF6-653D8B40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2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33F8-5561-EBBD-8027-886433B7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B7177-847F-A597-315B-E76F61656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DD86F-77F2-CA9B-54EF-F97EAC57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AC151-1C8B-A22E-7826-8186D08E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A321-570E-062C-584F-D867D7B7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F72F-2B79-0207-550E-91DB062B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AFEA-219C-583D-0224-12903F58D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80D0-9C77-4E21-9167-E28EC0C64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19EAB-8483-F31D-71CD-5CE83268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CAB85-E52D-9461-695B-4E3E969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8EC8-5C8D-1B74-1A4D-BA1E7936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1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A923-F972-0917-F501-B4472C3B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E8C9-5A1D-72AF-AE97-4470A6BB8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2CC04-5DB1-BE2C-57A7-25852ECEF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B6EE5-D9BE-5BD1-49B8-E9C618164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A415A-BC0A-CA82-7F04-8855BB9DA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BBB6-AE16-51E6-0F80-67C70DE3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48209-D1F7-3CA1-1748-4FD442FF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661DF-CE6C-BCB6-1D0B-1457937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0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B421-8C6E-A9E4-6385-0D40016A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D91DD-FC69-BFAA-1A37-9EC0655A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27086-3BAD-12A7-E069-0743AAA4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04A5-9094-4D3A-FE5B-14A15ED7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659C37-D9DC-760F-E094-12C09415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AF78A-783D-9143-71EE-AC1E2CC2C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DBD8-3416-BCC7-F3C9-B13A906C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3179-7C6D-5854-3818-C9E49515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42CE-87EF-D97A-40E8-69BFB7F39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958BE-971E-DEBB-7B8F-A3B733EE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13C81-21A8-817D-88F2-6042BC5B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9E2D-D790-B478-6515-6A97F3B1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27CC3-4991-645D-8300-CF2242B5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1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3EE2-EA17-181D-7954-DFDB58EF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1ABCF-0FB6-E361-7B30-EED804A43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50379-E9F7-7ED0-A871-7F7ED1472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C8E2F-3EFB-C388-C0CA-B166AA47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DA090-ED14-C0D2-E82C-C25619C4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B2956-E8CB-20F7-AC54-F5BDBE19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2266E-CFBD-D5E9-4315-1F86C32C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869F7-06E6-35AA-32F1-08E083A22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BF0AB-1D58-FE3A-36D0-6F21076B8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6C7E77-2C7D-45AE-A486-40AA92DCF3F7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3E1E-BDCF-E0B9-4F3A-8B36B2DC1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F45A-D8F7-7FF6-1841-25D735F5B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1B8EE-D0A6-448C-A16F-08290B055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3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BF2F0635-42EB-8AD6-4AAC-5CC23344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95A94-AA9A-5B0F-5220-030CAF3C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9" y="908159"/>
            <a:ext cx="5013361" cy="1742257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CHURN-PREDICTION</a:t>
            </a:r>
            <a:b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 TELECOM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B0AAD0-D8A0-A51E-16FD-D1988E12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9924" y="4466201"/>
            <a:ext cx="3174052" cy="1395452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KNIME HACKATHON</a:t>
            </a: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BUAN 6342-501-GROUP 2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Amit | Mrudula |Dwaipayan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4847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44FF3-1243-AC03-C649-8D88EEE3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50" y="921789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 Performance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3B717D-C0DD-007F-6FEA-B47C04513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74048"/>
              </p:ext>
            </p:extLst>
          </p:nvPr>
        </p:nvGraphicFramePr>
        <p:xfrm>
          <a:off x="4479098" y="921789"/>
          <a:ext cx="7354867" cy="4977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74">
                  <a:extLst>
                    <a:ext uri="{9D8B030D-6E8A-4147-A177-3AD203B41FA5}">
                      <a16:colId xmlns:a16="http://schemas.microsoft.com/office/drawing/2014/main" val="541161071"/>
                    </a:ext>
                  </a:extLst>
                </a:gridCol>
                <a:gridCol w="1160390">
                  <a:extLst>
                    <a:ext uri="{9D8B030D-6E8A-4147-A177-3AD203B41FA5}">
                      <a16:colId xmlns:a16="http://schemas.microsoft.com/office/drawing/2014/main" val="860307103"/>
                    </a:ext>
                  </a:extLst>
                </a:gridCol>
                <a:gridCol w="1160390">
                  <a:extLst>
                    <a:ext uri="{9D8B030D-6E8A-4147-A177-3AD203B41FA5}">
                      <a16:colId xmlns:a16="http://schemas.microsoft.com/office/drawing/2014/main" val="691794115"/>
                    </a:ext>
                  </a:extLst>
                </a:gridCol>
                <a:gridCol w="1160390">
                  <a:extLst>
                    <a:ext uri="{9D8B030D-6E8A-4147-A177-3AD203B41FA5}">
                      <a16:colId xmlns:a16="http://schemas.microsoft.com/office/drawing/2014/main" val="2246498786"/>
                    </a:ext>
                  </a:extLst>
                </a:gridCol>
                <a:gridCol w="1160390">
                  <a:extLst>
                    <a:ext uri="{9D8B030D-6E8A-4147-A177-3AD203B41FA5}">
                      <a16:colId xmlns:a16="http://schemas.microsoft.com/office/drawing/2014/main" val="2906271204"/>
                    </a:ext>
                  </a:extLst>
                </a:gridCol>
                <a:gridCol w="1435033">
                  <a:extLst>
                    <a:ext uri="{9D8B030D-6E8A-4147-A177-3AD203B41FA5}">
                      <a16:colId xmlns:a16="http://schemas.microsoft.com/office/drawing/2014/main" val="243036290"/>
                    </a:ext>
                  </a:extLst>
                </a:gridCol>
              </a:tblGrid>
              <a:tr h="844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9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315" marR="8847" marT="21233" marB="159247" anchor="b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Accuracy</a:t>
                      </a:r>
                    </a:p>
                  </a:txBody>
                  <a:tcPr marL="74315" marR="8847" marT="21233" marB="15924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Precision</a:t>
                      </a:r>
                    </a:p>
                  </a:txBody>
                  <a:tcPr marL="74315" marR="8847" marT="21233" marB="15924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n-US" sz="19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315" marR="8847" marT="21233" marB="15924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  <a:endParaRPr lang="en-US" sz="19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315" marR="8847" marT="21233" marB="15924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kern="1200" cap="none" spc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Cohen’s</a:t>
                      </a:r>
                      <a:r>
                        <a:rPr lang="en-US" sz="1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900" b="1" u="none" strike="noStrike" kern="1200" cap="none" spc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Kappa</a:t>
                      </a:r>
                    </a:p>
                  </a:txBody>
                  <a:tcPr marL="74315" marR="8847" marT="21233" marB="159247" anchor="b"/>
                </a:tc>
                <a:extLst>
                  <a:ext uri="{0D108BD9-81ED-4DB2-BD59-A6C34878D82A}">
                    <a16:rowId xmlns:a16="http://schemas.microsoft.com/office/drawing/2014/main" val="890542542"/>
                  </a:ext>
                </a:extLst>
              </a:tr>
              <a:tr h="9198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Logistic Regression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0.786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0.637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0.438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0.519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0.387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6431935"/>
                  </a:ext>
                </a:extLst>
              </a:tr>
              <a:tr h="114692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Random Forest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0.859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0.814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0.605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0.694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0.605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1531910"/>
                  </a:ext>
                </a:extLst>
              </a:tr>
              <a:tr h="1146928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XGBoost</a:t>
                      </a:r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Tree Ensemble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0.881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0.821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0.725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03786443"/>
                  </a:ext>
                </a:extLst>
              </a:tr>
              <a:tr h="9198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SVM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0.763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0.549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0.577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0.562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1472791"/>
                  </a:ext>
                </a:extLst>
              </a:tr>
            </a:tbl>
          </a:graphicData>
        </a:graphic>
      </p:graphicFrame>
      <p:pic>
        <p:nvPicPr>
          <p:cNvPr id="6" name="Graphic 5" descr="Speedometer Low with solid fill">
            <a:extLst>
              <a:ext uri="{FF2B5EF4-FFF2-40B4-BE49-F238E27FC236}">
                <a16:creationId xmlns:a16="http://schemas.microsoft.com/office/drawing/2014/main" id="{887A57F2-3B27-7556-149A-B2708684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3833" y="3238933"/>
            <a:ext cx="1478701" cy="14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B3261-9873-A5A8-0F0D-23510186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42" y="769818"/>
            <a:ext cx="4128740" cy="141473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/>
              <a:t>ROC Curves &amp; Confusion Matrices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A6FFF2-CCE9-9965-060F-007B7BC69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784918"/>
              </p:ext>
            </p:extLst>
          </p:nvPr>
        </p:nvGraphicFramePr>
        <p:xfrm>
          <a:off x="411655" y="2180896"/>
          <a:ext cx="4011527" cy="41321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0413">
                  <a:extLst>
                    <a:ext uri="{9D8B030D-6E8A-4147-A177-3AD203B41FA5}">
                      <a16:colId xmlns:a16="http://schemas.microsoft.com/office/drawing/2014/main" val="1102406960"/>
                    </a:ext>
                  </a:extLst>
                </a:gridCol>
                <a:gridCol w="1804273">
                  <a:extLst>
                    <a:ext uri="{9D8B030D-6E8A-4147-A177-3AD203B41FA5}">
                      <a16:colId xmlns:a16="http://schemas.microsoft.com/office/drawing/2014/main" val="2811435788"/>
                    </a:ext>
                  </a:extLst>
                </a:gridCol>
                <a:gridCol w="472194">
                  <a:extLst>
                    <a:ext uri="{9D8B030D-6E8A-4147-A177-3AD203B41FA5}">
                      <a16:colId xmlns:a16="http://schemas.microsoft.com/office/drawing/2014/main" val="4055972556"/>
                    </a:ext>
                  </a:extLst>
                </a:gridCol>
                <a:gridCol w="718204">
                  <a:extLst>
                    <a:ext uri="{9D8B030D-6E8A-4147-A177-3AD203B41FA5}">
                      <a16:colId xmlns:a16="http://schemas.microsoft.com/office/drawing/2014/main" val="792954424"/>
                    </a:ext>
                  </a:extLst>
                </a:gridCol>
                <a:gridCol w="596443">
                  <a:extLst>
                    <a:ext uri="{9D8B030D-6E8A-4147-A177-3AD203B41FA5}">
                      <a16:colId xmlns:a16="http://schemas.microsoft.com/office/drawing/2014/main" val="483077387"/>
                    </a:ext>
                  </a:extLst>
                </a:gridCol>
              </a:tblGrid>
              <a:tr h="402896">
                <a:tc rowSpan="13"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20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Actual Churn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marL="9525" marR="9525" marT="9525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486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rtl="0" eaLnBrk="1" fontAlgn="ctr" latinLnBrk="0" hangingPunct="1">
                        <a:buNone/>
                      </a:pPr>
                      <a:r>
                        <a:rPr lang="en-IN" sz="1800" u="none" strike="noStrike" kern="1200">
                          <a:solidFill>
                            <a:srgbClr val="FFFFFF"/>
                          </a:solidFill>
                          <a:effectLst/>
                        </a:rPr>
                        <a:t>Final Predictions</a:t>
                      </a:r>
                      <a:endParaRPr lang="en-IN" sz="1800" u="none" strike="noStrike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32269"/>
                  </a:ext>
                </a:extLst>
              </a:tr>
              <a:tr h="2701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8447579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488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626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85380928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278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2828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5750491"/>
                  </a:ext>
                </a:extLst>
              </a:tr>
              <a:tr h="2701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222439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674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440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1398311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154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2952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2095438"/>
                  </a:ext>
                </a:extLst>
              </a:tr>
              <a:tr h="2701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r>
                        <a:rPr lang="en-IN" sz="1200" u="none" strike="noStrike" kern="120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 Tree Ensemble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70505672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838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318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8745060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183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2881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02354547"/>
                  </a:ext>
                </a:extLst>
              </a:tr>
              <a:tr h="2701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39741241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643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471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92429140"/>
                  </a:ext>
                </a:extLst>
              </a:tr>
              <a:tr h="324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buNone/>
                      </a:pP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529</a:t>
                      </a:r>
                      <a:endParaRPr lang="en-IN" sz="1800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buNone/>
                      </a:pPr>
                      <a:r>
                        <a:rPr lang="en-IN" sz="12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2577</a:t>
                      </a:r>
                      <a:endParaRPr lang="en-IN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30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2412767"/>
                  </a:ext>
                </a:extLst>
              </a:tr>
            </a:tbl>
          </a:graphicData>
        </a:graphic>
      </p:graphicFrame>
      <p:pic>
        <p:nvPicPr>
          <p:cNvPr id="6" name="Picture 5" descr="A graph of a tree&#10;&#10;AI-generated content may be incorrect.">
            <a:extLst>
              <a:ext uri="{FF2B5EF4-FFF2-40B4-BE49-F238E27FC236}">
                <a16:creationId xmlns:a16="http://schemas.microsoft.com/office/drawing/2014/main" id="{CF814630-4925-F5FE-A2BB-698F68DA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15" y="3418114"/>
            <a:ext cx="3387086" cy="28943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7EE070E4-AE12-3690-1140-A732247F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776" y="3418702"/>
            <a:ext cx="3374919" cy="28943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DC03DB0F-EB50-1B80-9597-0258916E5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776" y="391297"/>
            <a:ext cx="3371275" cy="28580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graph of a logistic regression model&#10;&#10;AI-generated content may be incorrect.">
            <a:extLst>
              <a:ext uri="{FF2B5EF4-FFF2-40B4-BE49-F238E27FC236}">
                <a16:creationId xmlns:a16="http://schemas.microsoft.com/office/drawing/2014/main" id="{1DDF3F97-BD10-B0D4-AA82-F4E22BA9E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24" y="391297"/>
            <a:ext cx="3474910" cy="285661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6303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1C6FD-480C-E78C-5362-08F7947F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4F1A-E6A5-61BB-8644-0BE5BD42A0F1}"/>
              </a:ext>
            </a:extLst>
          </p:cNvPr>
          <p:cNvSpPr txBox="1">
            <a:spLocks/>
          </p:cNvSpPr>
          <p:nvPr/>
        </p:nvSpPr>
        <p:spPr>
          <a:xfrm>
            <a:off x="757150" y="137064"/>
            <a:ext cx="10455765" cy="1054782"/>
          </a:xfrm>
          <a:prstGeom prst="rect">
            <a:avLst/>
          </a:prstGeom>
        </p:spPr>
        <p:txBody>
          <a:bodyPr lIns="91440" tIns="91440" rIns="91440" bIns="9144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/>
              <a:t>Feature Importance &amp; Model Performance</a:t>
            </a:r>
          </a:p>
        </p:txBody>
      </p:sp>
      <p:pic>
        <p:nvPicPr>
          <p:cNvPr id="9" name="Picture 8" descr="A graph of a number of weight&#10;&#10;Description automatically generated with medium confidence">
            <a:extLst>
              <a:ext uri="{FF2B5EF4-FFF2-40B4-BE49-F238E27FC236}">
                <a16:creationId xmlns:a16="http://schemas.microsoft.com/office/drawing/2014/main" id="{4106E075-A5C3-EE2E-321D-E8134D4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4" y="1543991"/>
            <a:ext cx="5508556" cy="488335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1BB9AAB-9197-5C4B-CACB-01D7AA150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046558"/>
              </p:ext>
            </p:extLst>
          </p:nvPr>
        </p:nvGraphicFramePr>
        <p:xfrm>
          <a:off x="6096000" y="1459288"/>
          <a:ext cx="5810379" cy="488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631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hand holding a light bulb&#10;&#10;AI-generated content may be incorrect.">
            <a:extLst>
              <a:ext uri="{FF2B5EF4-FFF2-40B4-BE49-F238E27FC236}">
                <a16:creationId xmlns:a16="http://schemas.microsoft.com/office/drawing/2014/main" id="{77EAEE64-CE78-4CD3-20C6-C234BAC9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4111" b="16384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024B6-DB09-6CA8-4D2F-C5C5FA60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29" y="844189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b="1" dirty="0">
                <a:ln w="22225">
                  <a:solidFill>
                    <a:srgbClr val="FFFFFF"/>
                  </a:solidFill>
                </a:ln>
                <a:noFill/>
              </a:rPr>
              <a:t>Insights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D76B19-2640-69AB-7FB6-4053D72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0" y="1065861"/>
            <a:ext cx="4657339" cy="5792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Overall churn rate is 26.6%, with no gender bias.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Month-to-Month contracts drive 75% churn; long-term contracts reduce it.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High monthly charges and short tenure increase churn.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Lack of online security and tech support boosts churn.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Electronic Check users churn most; auto-pay users churn less.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Fiber Optic users churn more than DSL users.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Churn is higher among seniors and those without partners or dependents.</a:t>
            </a:r>
          </a:p>
        </p:txBody>
      </p:sp>
    </p:spTree>
    <p:extLst>
      <p:ext uri="{BB962C8B-B14F-4D97-AF65-F5344CB8AC3E}">
        <p14:creationId xmlns:p14="http://schemas.microsoft.com/office/powerpoint/2010/main" val="5024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0E98-8BE1-BB74-496B-19C96592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148C-6F2D-7CC2-198F-086CA276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846" y="2566"/>
            <a:ext cx="8598641" cy="791211"/>
          </a:xfrm>
        </p:spPr>
        <p:txBody>
          <a:bodyPr>
            <a:normAutofit/>
          </a:bodyPr>
          <a:lstStyle/>
          <a:p>
            <a:pPr marL="342900" algn="ctr">
              <a:spcAft>
                <a:spcPts val="600"/>
              </a:spcAft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Strategic Recommendations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EA313A4-5FCF-7089-9656-AE833A205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9" y="2139991"/>
            <a:ext cx="3822189" cy="43294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BD568-1E19-B4E2-69A5-A52E01B67363}"/>
              </a:ext>
            </a:extLst>
          </p:cNvPr>
          <p:cNvSpPr txBox="1"/>
          <p:nvPr/>
        </p:nvSpPr>
        <p:spPr>
          <a:xfrm>
            <a:off x="6096000" y="897131"/>
            <a:ext cx="5954485" cy="565378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Aptos"/>
                <a:cs typeface="Times New Roman"/>
              </a:rPr>
              <a:t>Segment and Personalize Offers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Target </a:t>
            </a:r>
            <a:r>
              <a:rPr lang="en-US" b="1" dirty="0">
                <a:ea typeface="+mn-lt"/>
                <a:cs typeface="+mn-lt"/>
              </a:rPr>
              <a:t>singles, non-dependents,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b="1" dirty="0">
                <a:ea typeface="+mn-lt"/>
                <a:cs typeface="+mn-lt"/>
              </a:rPr>
              <a:t>seniors</a:t>
            </a:r>
            <a:r>
              <a:rPr lang="en-US" dirty="0">
                <a:ea typeface="+mn-lt"/>
                <a:cs typeface="+mn-lt"/>
              </a:rPr>
              <a:t> with tailored support or discounts.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Position services as </a:t>
            </a:r>
            <a:r>
              <a:rPr lang="en-US" b="1" dirty="0">
                <a:ea typeface="+mn-lt"/>
                <a:cs typeface="+mn-lt"/>
              </a:rPr>
              <a:t>senior-friendly</a:t>
            </a:r>
            <a:r>
              <a:rPr lang="en-US" dirty="0">
                <a:ea typeface="+mn-lt"/>
                <a:cs typeface="+mn-lt"/>
              </a:rPr>
              <a:t> with guided tech support and assistance.</a:t>
            </a:r>
            <a:endParaRPr lang="en-US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/>
              <a:t>Revamp Payment Strategy</a:t>
            </a:r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Encourage </a:t>
            </a:r>
            <a:r>
              <a:rPr lang="en-US" b="1" dirty="0">
                <a:ea typeface="+mn-lt"/>
                <a:cs typeface="+mn-lt"/>
              </a:rPr>
              <a:t>auto-payment options</a:t>
            </a:r>
            <a:r>
              <a:rPr lang="en-US" dirty="0">
                <a:ea typeface="+mn-lt"/>
                <a:cs typeface="+mn-lt"/>
              </a:rPr>
              <a:t> (card/bank transfer) by offering rewards like 1-month discount or bonus data.</a:t>
            </a:r>
            <a:endParaRPr lang="en-US" dirty="0"/>
          </a:p>
          <a:p>
            <a:pPr marL="7429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Disincentivize electronic check payments with minor processing fees or limited perks.</a:t>
            </a:r>
            <a:endParaRPr lang="en-US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/>
              <a:t>Enhance Fiber Optic Experience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Address </a:t>
            </a:r>
            <a:r>
              <a:rPr lang="en-US" b="1" dirty="0">
                <a:ea typeface="+mn-lt"/>
                <a:cs typeface="+mn-lt"/>
              </a:rPr>
              <a:t>technical issues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satisfaction gaps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Offer free audits or speed boosts to existing users before they churn.</a:t>
            </a:r>
            <a:endParaRPr lang="en-US" dirty="0"/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2056" name="TextBox 2">
            <a:extLst>
              <a:ext uri="{FF2B5EF4-FFF2-40B4-BE49-F238E27FC236}">
                <a16:creationId xmlns:a16="http://schemas.microsoft.com/office/drawing/2014/main" id="{9A2D256E-731B-2E29-9176-4C1621721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146130"/>
              </p:ext>
            </p:extLst>
          </p:nvPr>
        </p:nvGraphicFramePr>
        <p:xfrm>
          <a:off x="287072" y="885111"/>
          <a:ext cx="5784868" cy="56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621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bot hand touching a computer&#10;&#10;AI-generated content may be incorrect.">
            <a:extLst>
              <a:ext uri="{FF2B5EF4-FFF2-40B4-BE49-F238E27FC236}">
                <a16:creationId xmlns:a16="http://schemas.microsoft.com/office/drawing/2014/main" id="{8FC7D94B-05B6-6784-BF63-6FDB84A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" r="-1" b="-1"/>
          <a:stretch/>
        </p:blipFill>
        <p:spPr>
          <a:xfrm>
            <a:off x="2555441" y="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94F67-45D4-1798-2909-912E7E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</a:p>
          <a:p>
            <a:endParaRPr lang="en-US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EC230-7FAA-5E5E-A831-EA87A675E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Data Preprocessing</a:t>
            </a:r>
          </a:p>
          <a:p>
            <a:r>
              <a:rPr lang="en-US" sz="2000" dirty="0"/>
              <a:t>Feature Engineering</a:t>
            </a:r>
          </a:p>
          <a:p>
            <a:r>
              <a:rPr lang="en-US" sz="2000" dirty="0"/>
              <a:t>Exploratory Data Analysis</a:t>
            </a:r>
          </a:p>
          <a:p>
            <a:r>
              <a:rPr lang="en-US" sz="2000" dirty="0"/>
              <a:t>Predictive Modelling</a:t>
            </a:r>
          </a:p>
          <a:p>
            <a:r>
              <a:rPr lang="en-US" sz="2000" dirty="0"/>
              <a:t>Model Comparisons</a:t>
            </a:r>
          </a:p>
          <a:p>
            <a:r>
              <a:rPr lang="en-US" sz="2000" dirty="0"/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9665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ower with lights around it&#10;&#10;AI-generated content may be incorrect.">
            <a:extLst>
              <a:ext uri="{FF2B5EF4-FFF2-40B4-BE49-F238E27FC236}">
                <a16:creationId xmlns:a16="http://schemas.microsoft.com/office/drawing/2014/main" id="{75D3C865-D030-2D02-FE52-A8D76AF3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" r="22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2A1CC-7E8F-C12F-FECB-B2017B60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690A5-B94C-0EFC-5E05-998684FE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Customer churn impacts profitability, making retention more cost-effective than acquisition (especially in the telecom sector)</a:t>
            </a:r>
          </a:p>
          <a:p>
            <a:r>
              <a:rPr lang="en-US" sz="1600"/>
              <a:t>Predicting churn allows companies to identify at-risk customers early and take targeted actions to improve satisfaction, loyalty, and engagement.</a:t>
            </a:r>
          </a:p>
          <a:p>
            <a:r>
              <a:rPr lang="en-US" sz="1600"/>
              <a:t>This project uses the </a:t>
            </a:r>
            <a:r>
              <a:rPr lang="en-US" sz="1600" b="1"/>
              <a:t>KNIME Analytics Platform </a:t>
            </a:r>
            <a:r>
              <a:rPr lang="en-US" sz="1600"/>
              <a:t>to analyze customer data, uncover churn patterns, and recommend retention strategies through predictive modeling.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496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65597-CE7F-8D90-18E5-4DC44E5A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blue and white background with dots and lines&#10;&#10;AI-generated content may be incorrect.">
            <a:extLst>
              <a:ext uri="{FF2B5EF4-FFF2-40B4-BE49-F238E27FC236}">
                <a16:creationId xmlns:a16="http://schemas.microsoft.com/office/drawing/2014/main" id="{DCEABDD4-1377-690D-E5C2-B4C6618A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" r="-1" b="-1"/>
          <a:stretch/>
        </p:blipFill>
        <p:spPr>
          <a:xfrm>
            <a:off x="83127" y="10"/>
            <a:ext cx="121088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7948E-99AD-8B43-A1C4-AB95E10B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4944779" cy="70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Preprocessing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76D9B71-D1E7-BEFD-4E78-78F0D4A0F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620103"/>
              </p:ext>
            </p:extLst>
          </p:nvPr>
        </p:nvGraphicFramePr>
        <p:xfrm>
          <a:off x="2713194" y="1235797"/>
          <a:ext cx="7657822" cy="532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95" name="Picture 2194" descr="A yellow square with a question mark and arrows&#10;&#10;AI-generated content may be incorrect.">
            <a:extLst>
              <a:ext uri="{FF2B5EF4-FFF2-40B4-BE49-F238E27FC236}">
                <a16:creationId xmlns:a16="http://schemas.microsoft.com/office/drawing/2014/main" id="{A443FD1F-B664-D2BC-4A2E-F998BC726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6072" y="1246845"/>
            <a:ext cx="959803" cy="925597"/>
          </a:xfrm>
          <a:prstGeom prst="rect">
            <a:avLst/>
          </a:prstGeom>
        </p:spPr>
      </p:pic>
      <p:pic>
        <p:nvPicPr>
          <p:cNvPr id="2196" name="Picture 2195" descr="A yellow square with arrows and a green button&#10;&#10;AI-generated content may be incorrect.">
            <a:extLst>
              <a:ext uri="{FF2B5EF4-FFF2-40B4-BE49-F238E27FC236}">
                <a16:creationId xmlns:a16="http://schemas.microsoft.com/office/drawing/2014/main" id="{D292D80A-B051-C14E-D044-D7DCD9898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519" y="2393998"/>
            <a:ext cx="911200" cy="859442"/>
          </a:xfrm>
          <a:prstGeom prst="rect">
            <a:avLst/>
          </a:prstGeom>
        </p:spPr>
      </p:pic>
      <p:pic>
        <p:nvPicPr>
          <p:cNvPr id="2197" name="Picture 2196" descr="A yellow square with black arrows and a yellow square with black arrows&#10;&#10;AI-generated content may be incorrect.">
            <a:extLst>
              <a:ext uri="{FF2B5EF4-FFF2-40B4-BE49-F238E27FC236}">
                <a16:creationId xmlns:a16="http://schemas.microsoft.com/office/drawing/2014/main" id="{6D22E5C1-18F6-F27E-07F0-10C4E272E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4519" y="3464970"/>
            <a:ext cx="899330" cy="870401"/>
          </a:xfrm>
          <a:prstGeom prst="rect">
            <a:avLst/>
          </a:prstGeom>
        </p:spPr>
      </p:pic>
      <p:pic>
        <p:nvPicPr>
          <p:cNvPr id="2198" name="Picture 2197" descr="A yellow square with black and green arrows&#10;&#10;AI-generated content may be incorrect.">
            <a:extLst>
              <a:ext uri="{FF2B5EF4-FFF2-40B4-BE49-F238E27FC236}">
                <a16:creationId xmlns:a16="http://schemas.microsoft.com/office/drawing/2014/main" id="{0A6EACEA-82D5-30DD-4B1D-CC7959B4BE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6072" y="4604391"/>
            <a:ext cx="899329" cy="862260"/>
          </a:xfrm>
          <a:prstGeom prst="rect">
            <a:avLst/>
          </a:prstGeom>
        </p:spPr>
      </p:pic>
      <p:pic>
        <p:nvPicPr>
          <p:cNvPr id="2199" name="Picture 2198" descr="A yellow square with black arrows and a green light&#10;&#10;AI-generated content may be incorrect.">
            <a:extLst>
              <a:ext uri="{FF2B5EF4-FFF2-40B4-BE49-F238E27FC236}">
                <a16:creationId xmlns:a16="http://schemas.microsoft.com/office/drawing/2014/main" id="{DBB23F4D-B8FE-C61A-0712-46E4A3E82C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4339" y="5684834"/>
            <a:ext cx="917135" cy="8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blue and white background with dots and lines">
            <a:extLst>
              <a:ext uri="{FF2B5EF4-FFF2-40B4-BE49-F238E27FC236}">
                <a16:creationId xmlns:a16="http://schemas.microsoft.com/office/drawing/2014/main" id="{46624705-E6BB-00AF-3512-A47BB0B4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EDE3C-1F3E-D020-43A6-2FDF4305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4944779" cy="709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Engineering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259FBF6-2AA1-70C8-336B-A40087116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610460"/>
              </p:ext>
            </p:extLst>
          </p:nvPr>
        </p:nvGraphicFramePr>
        <p:xfrm>
          <a:off x="2524369" y="1438031"/>
          <a:ext cx="9308332" cy="492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0" name="Picture 229" descr="A yellow square with black arrows and numbers&#10;&#10;AI-generated content may be incorrect.">
            <a:extLst>
              <a:ext uri="{FF2B5EF4-FFF2-40B4-BE49-F238E27FC236}">
                <a16:creationId xmlns:a16="http://schemas.microsoft.com/office/drawing/2014/main" id="{8C1CBFD9-0718-C0D8-692A-04B2441E0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524" y="1500707"/>
            <a:ext cx="987189" cy="987189"/>
          </a:xfrm>
          <a:prstGeom prst="rect">
            <a:avLst/>
          </a:prstGeom>
        </p:spPr>
      </p:pic>
      <p:pic>
        <p:nvPicPr>
          <p:cNvPr id="244" name="Picture 243" descr="A yellow square with black arrows and black text&#10;&#10;AI-generated content may be incorrect.">
            <a:extLst>
              <a:ext uri="{FF2B5EF4-FFF2-40B4-BE49-F238E27FC236}">
                <a16:creationId xmlns:a16="http://schemas.microsoft.com/office/drawing/2014/main" id="{A2A3B786-E209-FA49-B8F3-6959FB55E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24" y="2822708"/>
            <a:ext cx="944480" cy="883982"/>
          </a:xfrm>
          <a:prstGeom prst="rect">
            <a:avLst/>
          </a:prstGeom>
        </p:spPr>
      </p:pic>
      <p:pic>
        <p:nvPicPr>
          <p:cNvPr id="258" name="Picture 257" descr="A yellow square with black arrows and a black text&#10;&#10;AI-generated content may be incorrect.">
            <a:extLst>
              <a:ext uri="{FF2B5EF4-FFF2-40B4-BE49-F238E27FC236}">
                <a16:creationId xmlns:a16="http://schemas.microsoft.com/office/drawing/2014/main" id="{89A9CCC4-B44F-8F73-88E7-8A82DCCF6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524" y="4081256"/>
            <a:ext cx="987189" cy="901471"/>
          </a:xfrm>
          <a:prstGeom prst="rect">
            <a:avLst/>
          </a:prstGeom>
        </p:spPr>
      </p:pic>
      <p:pic>
        <p:nvPicPr>
          <p:cNvPr id="272" name="Picture 271" descr="A yellow square with black arrows and black arrows&#10;&#10;AI-generated content may be incorrect.">
            <a:extLst>
              <a:ext uri="{FF2B5EF4-FFF2-40B4-BE49-F238E27FC236}">
                <a16:creationId xmlns:a16="http://schemas.microsoft.com/office/drawing/2014/main" id="{E17AA0D1-35AE-C910-0C4F-4B8E5F9AD5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746" y="5357293"/>
            <a:ext cx="978967" cy="9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67F695-7301-E101-98C1-85F1BDD0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1DA3-4B69-361A-BAC1-88B8DEED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93" y="-3085"/>
            <a:ext cx="11822724" cy="906584"/>
          </a:xfrm>
        </p:spPr>
        <p:txBody>
          <a:bodyPr>
            <a:normAutofit/>
          </a:bodyPr>
          <a:lstStyle/>
          <a:p>
            <a:pPr marL="342900" algn="ctr">
              <a:spcAft>
                <a:spcPts val="600"/>
              </a:spcAft>
            </a:pPr>
            <a:r>
              <a:rPr lang="en-US" sz="3600" b="1"/>
              <a:t>Exploratory Data Analysis -Demographics and Statistics</a:t>
            </a:r>
            <a:r>
              <a:rPr lang="en-US" sz="4000" b="1"/>
              <a:t> 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EF79E2D-0F96-A018-C644-59559D6F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95" y="1267702"/>
            <a:ext cx="3220611" cy="43294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2000"/>
          </a:p>
          <a:p>
            <a:r>
              <a:rPr lang="en-US" sz="1600"/>
              <a:t>26.6 % of customers switched to another firm</a:t>
            </a:r>
          </a:p>
          <a:p>
            <a:r>
              <a:rPr lang="en-US" sz="1600"/>
              <a:t>71.4% of the senior citizens churned compared to 30.9% for non-senior citizens</a:t>
            </a:r>
          </a:p>
          <a:p>
            <a:r>
              <a:rPr lang="en-US" sz="1600"/>
              <a:t>49.2% of customers without partners churned compared to 24.5% for customers with partners</a:t>
            </a:r>
          </a:p>
          <a:p>
            <a:r>
              <a:rPr lang="en-US" sz="1600"/>
              <a:t>45.5% of customers without dependents churned compared to 18.3% for customers with dependents</a:t>
            </a:r>
          </a:p>
          <a:p>
            <a:r>
              <a:rPr lang="en-US" sz="1600"/>
              <a:t>In terms of gender Both groups behaved similarly when it comes to migrating to another service provider/firm.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ABC8A6B6-2A4D-3D54-9E81-E83B2EC0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50" y="920526"/>
            <a:ext cx="3330874" cy="29941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D4011-86B1-3938-7CD4-6CBEEC6A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35" y="4046487"/>
            <a:ext cx="3483316" cy="25495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graph of numbers and a number&#10;&#10;AI-generated content may be incorrect.">
            <a:extLst>
              <a:ext uri="{FF2B5EF4-FFF2-40B4-BE49-F238E27FC236}">
                <a16:creationId xmlns:a16="http://schemas.microsoft.com/office/drawing/2014/main" id="{8987DF58-65A5-03CA-8F33-21D3EA04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21" y="4036315"/>
            <a:ext cx="3336533" cy="25697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colorful circle with numbers and text&#10;&#10;AI-generated content may be incorrect.">
            <a:extLst>
              <a:ext uri="{FF2B5EF4-FFF2-40B4-BE49-F238E27FC236}">
                <a16:creationId xmlns:a16="http://schemas.microsoft.com/office/drawing/2014/main" id="{B7ABC15C-B85E-3A37-969C-8D66BD6BF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84" y="918412"/>
            <a:ext cx="2995863" cy="30058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9591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255DC-64C1-5A18-ABB9-27532E19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62" y="120018"/>
            <a:ext cx="11812660" cy="604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- Other Drivers of Churn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BA47C-56E8-7323-E69B-1B8456965972}"/>
              </a:ext>
            </a:extLst>
          </p:cNvPr>
          <p:cNvSpPr txBox="1"/>
          <p:nvPr/>
        </p:nvSpPr>
        <p:spPr>
          <a:xfrm>
            <a:off x="61670" y="3205854"/>
            <a:ext cx="4055888" cy="3266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75% of Month-to-Month contract users churned vs. 13% (One-Year) and 3% (Two-Year).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Electronic Check users have the highest churn rate among payment methods.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Fiber Optic users show higher churn, indicating possible dissatisfaction.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DSL users are more loyal with lower churn rates.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Lack of Online Security is strongly linked to higher churn.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Absence of Tech Support increases the likelihood of customer churn.</a:t>
            </a:r>
          </a:p>
        </p:txBody>
      </p:sp>
      <p:pic>
        <p:nvPicPr>
          <p:cNvPr id="8" name="Picture 7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4474A3EC-ADF6-5A5F-63DD-25B986B4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558" y="713256"/>
            <a:ext cx="3973256" cy="24141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graph of a number of different types of fiber optic services&#10;&#10;AI-generated content may be incorrect.">
            <a:extLst>
              <a:ext uri="{FF2B5EF4-FFF2-40B4-BE49-F238E27FC236}">
                <a16:creationId xmlns:a16="http://schemas.microsoft.com/office/drawing/2014/main" id="{13548EA6-C0D0-73D9-E2A7-231C15E1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358" y="712810"/>
            <a:ext cx="3982012" cy="23970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B667B8-A4A1-55FF-20FB-4BAA0B939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809" y="3744131"/>
            <a:ext cx="4236381" cy="26856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2A6532-D88C-76B5-9DCA-80E619A25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002" y="3702674"/>
            <a:ext cx="4180212" cy="26106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782E1-C756-295B-1552-43198FC96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67" y="803200"/>
            <a:ext cx="3728970" cy="23309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404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649CB-75F8-CEDE-865F-10918DDDF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12CC315-EE9C-1037-CD70-388EA477D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9" y="2139991"/>
            <a:ext cx="3822189" cy="43294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3" name="Picture 2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E26637A5-FF29-4FF5-2D23-8815F08A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13" y="406150"/>
            <a:ext cx="3574965" cy="21860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blue and orange rectangular boxes with numbers&#10;&#10;AI-generated content may be incorrect.">
            <a:extLst>
              <a:ext uri="{FF2B5EF4-FFF2-40B4-BE49-F238E27FC236}">
                <a16:creationId xmlns:a16="http://schemas.microsoft.com/office/drawing/2014/main" id="{BEE7D62D-3FDF-83B3-E8C6-B90AEF01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" y="529022"/>
            <a:ext cx="4149496" cy="21860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blue and orange rectangular boxes with numbers&#10;&#10;AI-generated content may be incorrect.">
            <a:extLst>
              <a:ext uri="{FF2B5EF4-FFF2-40B4-BE49-F238E27FC236}">
                <a16:creationId xmlns:a16="http://schemas.microsoft.com/office/drawing/2014/main" id="{5495B05C-812E-D31F-80CF-00F7DB25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" y="2841145"/>
            <a:ext cx="4304228" cy="23078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11B2C-49DB-4CF9-860E-481092DB1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647" y="2548134"/>
            <a:ext cx="3511803" cy="26100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5467F778-5512-D12F-130F-9CB2A386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410" y="395378"/>
            <a:ext cx="3663693" cy="21846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6128DF-785D-E44A-22BF-18A09E3DD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69" y="5169251"/>
            <a:ext cx="7513509" cy="15800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C26D3B-CD8B-5149-F709-AF5710526E74}"/>
              </a:ext>
            </a:extLst>
          </p:cNvPr>
          <p:cNvSpPr txBox="1"/>
          <p:nvPr/>
        </p:nvSpPr>
        <p:spPr>
          <a:xfrm>
            <a:off x="7984187" y="2829495"/>
            <a:ext cx="3763955" cy="38472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kern="100" dirty="0">
                <a:effectLst/>
                <a:latin typeface="Aptos"/>
                <a:ea typeface="Aptos" panose="020B0004020202020204" pitchFamily="34" charset="0"/>
                <a:cs typeface="Times New Roman"/>
              </a:rPr>
              <a:t>New customers are more likely to churn – Tenure Vs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kern="100" dirty="0">
                <a:effectLst/>
                <a:latin typeface="Aptos"/>
                <a:ea typeface="Aptos" panose="020B0004020202020204" pitchFamily="34" charset="0"/>
                <a:cs typeface="Times New Roman"/>
              </a:rPr>
              <a:t>Customers with higher Monthly Charges are also more likely to </a:t>
            </a:r>
            <a:r>
              <a:rPr lang="en-IN" sz="1600" kern="100" dirty="0">
                <a:latin typeface="Aptos"/>
                <a:cs typeface="Times New Roman"/>
              </a:rPr>
              <a:t>churn.</a:t>
            </a:r>
          </a:p>
          <a:p>
            <a:endParaRPr lang="en-IN" sz="1600" kern="1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kern="100" dirty="0">
                <a:latin typeface="Aptos"/>
                <a:cs typeface="Times New Roman"/>
              </a:rPr>
              <a:t>C</a:t>
            </a:r>
            <a:r>
              <a:rPr lang="en-US" sz="1600" kern="100" dirty="0" err="1">
                <a:latin typeface="Aptos"/>
                <a:cs typeface="Times New Roman"/>
              </a:rPr>
              <a:t>hurned</a:t>
            </a:r>
            <a:r>
              <a:rPr lang="en-US" sz="1600" kern="100" dirty="0">
                <a:latin typeface="Aptos"/>
                <a:cs typeface="Times New Roman"/>
              </a:rPr>
              <a:t> customers forming dense clusters in the upper-left quadrant (high monthly charges, low tenure)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1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Aptos"/>
                <a:cs typeface="Times New Roman"/>
              </a:rPr>
              <a:t>Table to the left details the risk profile and customer types.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82CCD-50DC-0D80-149F-D6C281C9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05" y="-156065"/>
            <a:ext cx="11822724" cy="1136822"/>
          </a:xfrm>
        </p:spPr>
        <p:txBody>
          <a:bodyPr>
            <a:normAutofit fontScale="90000"/>
          </a:bodyPr>
          <a:lstStyle/>
          <a:p>
            <a:pPr marL="342900">
              <a:spcAft>
                <a:spcPts val="600"/>
              </a:spcAft>
            </a:pPr>
            <a:r>
              <a:rPr lang="en-US" sz="3600" b="1"/>
              <a:t>Exploratory Data Analysis -</a:t>
            </a:r>
            <a:r>
              <a:rPr lang="en-IN" sz="3600" b="1"/>
              <a:t>Tenure, Monthly Charges and Churn</a:t>
            </a:r>
            <a:b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700" b="1"/>
          </a:p>
        </p:txBody>
      </p:sp>
    </p:spTree>
    <p:extLst>
      <p:ext uri="{BB962C8B-B14F-4D97-AF65-F5344CB8AC3E}">
        <p14:creationId xmlns:p14="http://schemas.microsoft.com/office/powerpoint/2010/main" val="124475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B3261-9873-A5A8-0F0D-23510186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en-US" b="1" dirty="0"/>
              <a:t>Hyperparameter Tuning and Cross-Validation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F3B23-1029-F565-A318-974C35F4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933188"/>
              </p:ext>
            </p:extLst>
          </p:nvPr>
        </p:nvGraphicFramePr>
        <p:xfrm>
          <a:off x="841247" y="2011476"/>
          <a:ext cx="5507300" cy="41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52">
                  <a:extLst>
                    <a:ext uri="{9D8B030D-6E8A-4147-A177-3AD203B41FA5}">
                      <a16:colId xmlns:a16="http://schemas.microsoft.com/office/drawing/2014/main" val="1799877143"/>
                    </a:ext>
                  </a:extLst>
                </a:gridCol>
                <a:gridCol w="2152990">
                  <a:extLst>
                    <a:ext uri="{9D8B030D-6E8A-4147-A177-3AD203B41FA5}">
                      <a16:colId xmlns:a16="http://schemas.microsoft.com/office/drawing/2014/main" val="3624331600"/>
                    </a:ext>
                  </a:extLst>
                </a:gridCol>
                <a:gridCol w="2259358">
                  <a:extLst>
                    <a:ext uri="{9D8B030D-6E8A-4147-A177-3AD203B41FA5}">
                      <a16:colId xmlns:a16="http://schemas.microsoft.com/office/drawing/2014/main" val="3739577755"/>
                    </a:ext>
                  </a:extLst>
                </a:gridCol>
              </a:tblGrid>
              <a:tr h="55586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Hyperparameters Passed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Best Hyperparameter combination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868945"/>
                  </a:ext>
                </a:extLst>
              </a:tr>
              <a:tr h="892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Logistic Regression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{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‘</a:t>
                      </a:r>
                      <a:r>
                        <a:rPr lang="en-US" sz="1100" b="0" i="0" u="none" strike="noStrike" noProof="0" dirty="0" err="1">
                          <a:solidFill>
                            <a:schemeClr val="bg1"/>
                          </a:solidFill>
                          <a:latin typeface="+mn-lt"/>
                        </a:rPr>
                        <a:t>stepSize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': 0.1 to 1 (step: 0.1)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‘</a:t>
                      </a:r>
                      <a:r>
                        <a:rPr lang="en-US" sz="1100" b="0" i="0" u="none" strike="noStrike" noProof="0" dirty="0" err="1">
                          <a:solidFill>
                            <a:schemeClr val="bg1"/>
                          </a:solidFill>
                          <a:latin typeface="+mn-lt"/>
                        </a:rPr>
                        <a:t>priorVariance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: 0.1 to 1 (step 0.1)</a:t>
                      </a: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{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‘</a:t>
                      </a:r>
                      <a:r>
                        <a:rPr lang="en-US" sz="1100" b="0" i="0" u="none" strike="noStrike" noProof="0" dirty="0" err="1">
                          <a:solidFill>
                            <a:schemeClr val="bg1"/>
                          </a:solidFill>
                          <a:latin typeface="+mn-lt"/>
                        </a:rPr>
                        <a:t>stepSize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’: 0.9,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‘</a:t>
                      </a:r>
                      <a:r>
                        <a:rPr lang="en-US" sz="1100" b="0" i="0" u="none" strike="noStrike" noProof="0" dirty="0" err="1">
                          <a:solidFill>
                            <a:schemeClr val="bg1"/>
                          </a:solidFill>
                          <a:latin typeface="+mn-lt"/>
                        </a:rPr>
                        <a:t>priorVariance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: 0.1</a:t>
                      </a:r>
                    </a:p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56587309"/>
                  </a:ext>
                </a:extLst>
              </a:tr>
              <a:tr h="89249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err="1">
                          <a:solidFill>
                            <a:schemeClr val="bg1"/>
                          </a:solidFill>
                        </a:rPr>
                        <a:t>maxLevels</a:t>
                      </a: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’: 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10 to 50 (step: 5),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err="1">
                          <a:solidFill>
                            <a:schemeClr val="bg1"/>
                          </a:solidFill>
                        </a:rPr>
                        <a:t>minNodeSize</a:t>
                      </a: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’: 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5 to 20 (step: 2)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{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maxLevels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’: 5,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minNodeSize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’: 35</a:t>
                      </a: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00583032"/>
                  </a:ext>
                </a:extLst>
              </a:tr>
              <a:tr h="892492"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bg1"/>
                          </a:solidFill>
                        </a:rPr>
                        <a:t>XGBoost</a:t>
                      </a: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 Tree Ensemble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‘gamma’: 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0 to 1 (step: 0.1),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err="1">
                          <a:solidFill>
                            <a:schemeClr val="bg1"/>
                          </a:solidFill>
                        </a:rPr>
                        <a:t>maxDepth</a:t>
                      </a: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’: 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1 to 10 (step: 1)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‘gamma’: 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0,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maxDepth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’: 10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3436638"/>
                  </a:ext>
                </a:extLst>
              </a:tr>
              <a:tr h="89249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‘gamma’: 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0 to 1 (step: 0.1),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err="1">
                          <a:solidFill>
                            <a:schemeClr val="bg1"/>
                          </a:solidFill>
                        </a:rPr>
                        <a:t>c_parameter</a:t>
                      </a: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’: 0.</a:t>
                      </a: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1 to 1 (step: 0.3)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‘gamma’: 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0.1,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c_parameter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’: 0.0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</a:txBody>
                  <a:tcPr marL="91016" marR="91016" marT="45508" marB="45508">
                    <a:gradFill>
                      <a:gsLst>
                        <a:gs pos="0">
                          <a:schemeClr val="tx2">
                            <a:lumMod val="90000"/>
                            <a:lumOff val="10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1012255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4852-591B-1FA0-1FA7-B91A25D3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097" y="2016275"/>
            <a:ext cx="5219394" cy="41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1086</Words>
  <Application>Microsoft Office PowerPoint</Application>
  <PresentationFormat>Widescreen</PresentationFormat>
  <Paragraphs>206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CHURN-PREDICTION   TELECOM</vt:lpstr>
      <vt:lpstr>Agenda </vt:lpstr>
      <vt:lpstr>Introduction</vt:lpstr>
      <vt:lpstr>Data Preprocessing</vt:lpstr>
      <vt:lpstr>Feature Engineering</vt:lpstr>
      <vt:lpstr>Exploratory Data Analysis -Demographics and Statistics </vt:lpstr>
      <vt:lpstr>Exploratory Data Analysis - Other Drivers of Churn</vt:lpstr>
      <vt:lpstr>Exploratory Data Analysis -Tenure, Monthly Charges and Churn </vt:lpstr>
      <vt:lpstr>Hyperparameter Tuning and Cross-Validation</vt:lpstr>
      <vt:lpstr>Model Performance Comparison</vt:lpstr>
      <vt:lpstr>ROC Curves &amp; Confusion Matrices</vt:lpstr>
      <vt:lpstr>PowerPoint Presentation</vt:lpstr>
      <vt:lpstr>Insights</vt:lpstr>
      <vt:lpstr>Strategic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Pandey, Amit Kumar</dc:creator>
  <cp:lastModifiedBy>Pandey, Amit Kumar</cp:lastModifiedBy>
  <cp:revision>14</cp:revision>
  <dcterms:created xsi:type="dcterms:W3CDTF">2024-11-18T07:56:16Z</dcterms:created>
  <dcterms:modified xsi:type="dcterms:W3CDTF">2025-04-14T02:53:41Z</dcterms:modified>
</cp:coreProperties>
</file>